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32" r:id="rId5"/>
    <p:sldId id="399" r:id="rId6"/>
    <p:sldId id="406" r:id="rId7"/>
    <p:sldId id="411" r:id="rId8"/>
    <p:sldId id="409" r:id="rId9"/>
    <p:sldId id="410" r:id="rId10"/>
    <p:sldId id="385" r:id="rId11"/>
    <p:sldId id="393" r:id="rId12"/>
    <p:sldId id="284" r:id="rId13"/>
    <p:sldId id="404" r:id="rId14"/>
    <p:sldId id="303" r:id="rId15"/>
    <p:sldId id="257" r:id="rId16"/>
    <p:sldId id="387" r:id="rId17"/>
    <p:sldId id="389" r:id="rId18"/>
    <p:sldId id="400" r:id="rId19"/>
    <p:sldId id="388" r:id="rId20"/>
    <p:sldId id="401" r:id="rId21"/>
    <p:sldId id="402" r:id="rId22"/>
    <p:sldId id="403" r:id="rId23"/>
    <p:sldId id="398" r:id="rId24"/>
    <p:sldId id="41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e, Emily Louise" initials="LEL" lastIdx="1" clrIdx="0">
    <p:extLst>
      <p:ext uri="{19B8F6BF-5375-455C-9EA6-DF929625EA0E}">
        <p15:presenceInfo xmlns:p15="http://schemas.microsoft.com/office/powerpoint/2012/main" userId="Lane, Emily Louis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FF8989"/>
    <a:srgbClr val="8E0000"/>
    <a:srgbClr val="F3F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86" autoAdjust="0"/>
    <p:restoredTop sz="75580" autoAdjust="0"/>
  </p:normalViewPr>
  <p:slideViewPr>
    <p:cSldViewPr snapToGrid="0">
      <p:cViewPr>
        <p:scale>
          <a:sx n="50" d="100"/>
          <a:sy n="50" d="100"/>
        </p:scale>
        <p:origin x="1539" y="48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pennstateoffice365-my.sharepoint.com/personal/ell5266_psu_edu/Documents/Meredith%20Project/Timeline%20Templat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U.S. News Rankings Determining Factors</c:v>
                </c:pt>
              </c:strCache>
            </c:strRef>
          </c:tx>
          <c:explosion val="6"/>
          <c:dPt>
            <c:idx val="0"/>
            <c:bubble3D val="0"/>
            <c:explosion val="7"/>
            <c:spPr>
              <a:solidFill>
                <a:schemeClr val="accent1">
                  <a:shade val="50000"/>
                </a:schemeClr>
              </a:solidFill>
              <a:ln w="19050">
                <a:solidFill>
                  <a:schemeClr val="lt1"/>
                </a:solidFill>
              </a:ln>
              <a:effectLst/>
            </c:spPr>
            <c:extLst>
              <c:ext xmlns:c16="http://schemas.microsoft.com/office/drawing/2014/chart" uri="{C3380CC4-5D6E-409C-BE32-E72D297353CC}">
                <c16:uniqueId val="{00000005-511F-446C-A78B-A0C8BF138E38}"/>
              </c:ext>
            </c:extLst>
          </c:dPt>
          <c:dPt>
            <c:idx val="1"/>
            <c:bubble3D val="0"/>
            <c:spPr>
              <a:solidFill>
                <a:schemeClr val="accent1">
                  <a:shade val="70000"/>
                </a:schemeClr>
              </a:solidFill>
              <a:ln w="19050">
                <a:solidFill>
                  <a:schemeClr val="lt1"/>
                </a:solidFill>
              </a:ln>
              <a:effectLst/>
            </c:spPr>
          </c:dPt>
          <c:dPt>
            <c:idx val="2"/>
            <c:bubble3D val="0"/>
            <c:spPr>
              <a:solidFill>
                <a:schemeClr val="accent1">
                  <a:shade val="90000"/>
                </a:schemeClr>
              </a:solidFill>
              <a:ln w="19050">
                <a:solidFill>
                  <a:schemeClr val="lt1"/>
                </a:solidFill>
              </a:ln>
              <a:effectLst/>
            </c:spPr>
          </c:dPt>
          <c:dPt>
            <c:idx val="3"/>
            <c:bubble3D val="0"/>
            <c:spPr>
              <a:solidFill>
                <a:schemeClr val="accent1">
                  <a:tint val="90000"/>
                </a:schemeClr>
              </a:solidFill>
              <a:ln w="19050">
                <a:solidFill>
                  <a:schemeClr val="lt1"/>
                </a:solidFill>
              </a:ln>
              <a:effectLst/>
            </c:spPr>
          </c:dPt>
          <c:dPt>
            <c:idx val="4"/>
            <c:bubble3D val="0"/>
            <c:spPr>
              <a:solidFill>
                <a:schemeClr val="accent1">
                  <a:tint val="70000"/>
                </a:schemeClr>
              </a:solidFill>
              <a:ln w="19050">
                <a:solidFill>
                  <a:schemeClr val="lt1"/>
                </a:solidFill>
              </a:ln>
              <a:effectLst/>
            </c:spPr>
          </c:dPt>
          <c:dPt>
            <c:idx val="5"/>
            <c:bubble3D val="0"/>
            <c:spPr>
              <a:solidFill>
                <a:schemeClr val="accent1">
                  <a:tint val="50000"/>
                </a:schemeClr>
              </a:solidFill>
              <a:ln w="19050">
                <a:solidFill>
                  <a:schemeClr val="lt1"/>
                </a:solidFill>
              </a:ln>
              <a:effectLst/>
            </c:spPr>
            <c:extLst>
              <c:ext xmlns:c16="http://schemas.microsoft.com/office/drawing/2014/chart" uri="{C3380CC4-5D6E-409C-BE32-E72D297353CC}">
                <c16:uniqueId val="{00000004-511F-446C-A78B-A0C8BF138E38}"/>
              </c:ext>
            </c:extLst>
          </c:dPt>
          <c:dLbls>
            <c:spPr>
              <a:solidFill>
                <a:schemeClr val="bg1">
                  <a:alpha val="74000"/>
                </a:schemeClr>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800" b="1" i="0" u="none" strike="noStrike" kern="1200" baseline="0">
                    <a:solidFill>
                      <a:schemeClr val="dk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Sheet1!$A$2:$A$7</c:f>
              <c:strCache>
                <c:ptCount val="6"/>
                <c:pt idx="0">
                  <c:v>Outcomes</c:v>
                </c:pt>
                <c:pt idx="1">
                  <c:v>Faculty Resources</c:v>
                </c:pt>
                <c:pt idx="2">
                  <c:v>Expert Opinion</c:v>
                </c:pt>
                <c:pt idx="3">
                  <c:v>Financial Resources</c:v>
                </c:pt>
                <c:pt idx="4">
                  <c:v>Student Excellence</c:v>
                </c:pt>
                <c:pt idx="5">
                  <c:v>Alumni Giving</c:v>
                </c:pt>
              </c:strCache>
            </c:strRef>
          </c:cat>
          <c:val>
            <c:numRef>
              <c:f>Sheet1!$B$2:$B$7</c:f>
              <c:numCache>
                <c:formatCode>0%</c:formatCode>
                <c:ptCount val="6"/>
                <c:pt idx="0">
                  <c:v>0.35</c:v>
                </c:pt>
                <c:pt idx="1">
                  <c:v>0.2</c:v>
                </c:pt>
                <c:pt idx="2">
                  <c:v>0.2</c:v>
                </c:pt>
                <c:pt idx="3">
                  <c:v>0.1</c:v>
                </c:pt>
                <c:pt idx="4">
                  <c:v>0.1</c:v>
                </c:pt>
                <c:pt idx="5">
                  <c:v>0.05</c:v>
                </c:pt>
              </c:numCache>
            </c:numRef>
          </c:val>
          <c:extLst>
            <c:ext xmlns:c16="http://schemas.microsoft.com/office/drawing/2014/chart" uri="{C3380CC4-5D6E-409C-BE32-E72D297353CC}">
              <c16:uniqueId val="{00000000-511F-446C-A78B-A0C8BF138E38}"/>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74719717847769029"/>
          <c:y val="0.23575911344415285"/>
          <c:w val="0.23821948818897637"/>
          <c:h val="0.5316599082394248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6.8017552493438327E-2"/>
          <c:y val="7.7082980035430154E-2"/>
          <c:w val="0.9077949750737172"/>
          <c:h val="0.92114695340501795"/>
        </c:manualLayout>
      </c:layout>
      <c:barChart>
        <c:barDir val="col"/>
        <c:grouping val="clustered"/>
        <c:varyColors val="0"/>
        <c:ser>
          <c:idx val="1"/>
          <c:order val="1"/>
          <c:tx>
            <c:strRef>
              <c:f>'Project Timeline'!$D$4</c:f>
              <c:strCache>
                <c:ptCount val="1"/>
                <c:pt idx="0">
                  <c:v>POSITION</c:v>
                </c:pt>
              </c:strCache>
            </c:strRef>
          </c:tx>
          <c:spPr>
            <a:solidFill>
              <a:schemeClr val="accent1">
                <a:tint val="77000"/>
              </a:schemeClr>
            </a:solidFill>
            <a:ln>
              <a:noFill/>
            </a:ln>
            <a:effectLst/>
          </c:spPr>
          <c:invertIfNegative val="0"/>
          <c:dLbls>
            <c:dLbl>
              <c:idx val="0"/>
              <c:layout>
                <c:manualLayout>
                  <c:x val="6.2500000000000003E-3"/>
                  <c:y val="6.4952182116095381E-2"/>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3306770628260089"/>
                      <c:h val="0.112734121244189"/>
                    </c:manualLayout>
                  </c15:layout>
                </c:ext>
                <c:ext xmlns:c16="http://schemas.microsoft.com/office/drawing/2014/chart" uri="{C3380CC4-5D6E-409C-BE32-E72D297353CC}">
                  <c16:uniqueId val="{00000000-2719-4A89-AAB4-E45652C3E48D}"/>
                </c:ext>
              </c:extLst>
            </c:dLbl>
            <c:dLbl>
              <c:idx val="1"/>
              <c:layout>
                <c:manualLayout>
                  <c:x val="-1.0150850778696825E-3"/>
                  <c:y val="7.4288390318477074E-2"/>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2956544495168723"/>
                      <c:h val="9.4927411151806348E-2"/>
                    </c:manualLayout>
                  </c15:layout>
                </c:ext>
                <c:ext xmlns:c16="http://schemas.microsoft.com/office/drawing/2014/chart" uri="{C3380CC4-5D6E-409C-BE32-E72D297353CC}">
                  <c16:uniqueId val="{00000001-2719-4A89-AAB4-E45652C3E48D}"/>
                </c:ext>
              </c:extLst>
            </c:dLbl>
            <c:dLbl>
              <c:idx val="2"/>
              <c:layout>
                <c:manualLayout>
                  <c:x val="-5.076424528170679E-4"/>
                  <c:y val="3.9877211073460268E-2"/>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0404520136004375"/>
                      <c:h val="8.2570289158600638E-2"/>
                    </c:manualLayout>
                  </c15:layout>
                </c:ext>
                <c:ext xmlns:c16="http://schemas.microsoft.com/office/drawing/2014/chart" uri="{C3380CC4-5D6E-409C-BE32-E72D297353CC}">
                  <c16:uniqueId val="{00000002-2719-4A89-AAB4-E45652C3E48D}"/>
                </c:ext>
              </c:extLst>
            </c:dLbl>
            <c:dLbl>
              <c:idx val="3"/>
              <c:layout>
                <c:manualLayout>
                  <c:x val="7.9895136783699665E-4"/>
                  <c:y val="1.1029947631100793E-2"/>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3487462885989307"/>
                      <c:h val="6.2292349267923229E-2"/>
                    </c:manualLayout>
                  </c15:layout>
                </c:ext>
                <c:ext xmlns:c16="http://schemas.microsoft.com/office/drawing/2014/chart" uri="{C3380CC4-5D6E-409C-BE32-E72D297353CC}">
                  <c16:uniqueId val="{00000003-2719-4A89-AAB4-E45652C3E48D}"/>
                </c:ext>
              </c:extLst>
            </c:dLbl>
            <c:dLbl>
              <c:idx val="4"/>
              <c:layout>
                <c:manualLayout>
                  <c:x val="3.9965552890652489E-8"/>
                  <c:y val="2.654017903621065E-2"/>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1265857731903715"/>
                      <c:h val="7.7627440361318356E-2"/>
                    </c:manualLayout>
                  </c15:layout>
                </c:ext>
                <c:ext xmlns:c16="http://schemas.microsoft.com/office/drawing/2014/chart" uri="{C3380CC4-5D6E-409C-BE32-E72D297353CC}">
                  <c16:uniqueId val="{00000004-2719-4A89-AAB4-E45652C3E48D}"/>
                </c:ext>
              </c:extLst>
            </c:dLbl>
            <c:dLbl>
              <c:idx val="5"/>
              <c:layout>
                <c:manualLayout>
                  <c:x val="1.5227275306867504E-3"/>
                  <c:y val="5.005704709153241E-3"/>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1154705536204233"/>
                      <c:h val="5.7349500470640941E-2"/>
                    </c:manualLayout>
                  </c15:layout>
                </c:ext>
                <c:ext xmlns:c16="http://schemas.microsoft.com/office/drawing/2014/chart" uri="{C3380CC4-5D6E-409C-BE32-E72D297353CC}">
                  <c16:uniqueId val="{00000005-2719-4A89-AAB4-E45652C3E48D}"/>
                </c:ext>
              </c:extLst>
            </c:dLbl>
            <c:dLbl>
              <c:idx val="6"/>
              <c:layout>
                <c:manualLayout>
                  <c:x val="-1.1612391047907988E-3"/>
                  <c:y val="7.4574744728130443E-3"/>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0944103058691652"/>
                      <c:h val="0.1504603173892729"/>
                    </c:manualLayout>
                  </c15:layout>
                </c:ext>
                <c:ext xmlns:c16="http://schemas.microsoft.com/office/drawing/2014/chart" uri="{C3380CC4-5D6E-409C-BE32-E72D297353CC}">
                  <c16:uniqueId val="{00000006-2719-4A89-AAB4-E45652C3E48D}"/>
                </c:ext>
              </c:extLst>
            </c:dLbl>
            <c:dLbl>
              <c:idx val="7"/>
              <c:layout>
                <c:manualLayout>
                  <c:x val="1.090420145068488E-3"/>
                  <c:y val="8.9790740409559783E-2"/>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3613338391373708"/>
                      <c:h val="0.13744836523060044"/>
                    </c:manualLayout>
                  </c15:layout>
                </c:ext>
                <c:ext xmlns:c16="http://schemas.microsoft.com/office/drawing/2014/chart" uri="{C3380CC4-5D6E-409C-BE32-E72D297353CC}">
                  <c16:uniqueId val="{00000007-2719-4A89-AAB4-E45652C3E48D}"/>
                </c:ext>
              </c:extLst>
            </c:dLbl>
            <c:dLbl>
              <c:idx val="8"/>
              <c:layout>
                <c:manualLayout>
                  <c:x val="-1.6423044649355827E-3"/>
                  <c:y val="6.9869016452875479E-2"/>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0567347791591469"/>
                      <c:h val="9.9870259949088644E-2"/>
                    </c:manualLayout>
                  </c15:layout>
                </c:ext>
                <c:ext xmlns:c16="http://schemas.microsoft.com/office/drawing/2014/chart" uri="{C3380CC4-5D6E-409C-BE32-E72D297353CC}">
                  <c16:uniqueId val="{00000008-2719-4A89-AAB4-E45652C3E48D}"/>
                </c:ext>
              </c:extLst>
            </c:dLbl>
            <c:dLbl>
              <c:idx val="9"/>
              <c:layout>
                <c:manualLayout>
                  <c:x val="1.0904201450685626E-3"/>
                  <c:y val="2.3144013791715719E-2"/>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1123228666747557"/>
                      <c:h val="0.11520554564283013"/>
                    </c:manualLayout>
                  </c15:layout>
                </c:ext>
                <c:ext xmlns:c16="http://schemas.microsoft.com/office/drawing/2014/chart" uri="{C3380CC4-5D6E-409C-BE32-E72D297353CC}">
                  <c16:uniqueId val="{00000009-2719-4A89-AAB4-E45652C3E48D}"/>
                </c:ext>
              </c:extLst>
            </c:dLbl>
            <c:dLbl>
              <c:idx val="10"/>
              <c:layout>
                <c:manualLayout>
                  <c:x val="-9.3884025859539459E-4"/>
                  <c:y val="5.5397658996753481E-2"/>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4152859079829469"/>
                      <c:h val="9.0491301656418693E-2"/>
                    </c:manualLayout>
                  </c15:layout>
                </c:ext>
                <c:ext xmlns:c16="http://schemas.microsoft.com/office/drawing/2014/chart" uri="{C3380CC4-5D6E-409C-BE32-E72D297353CC}">
                  <c16:uniqueId val="{0000000A-2719-4A89-AAB4-E45652C3E48D}"/>
                </c:ext>
              </c:extLst>
            </c:dLbl>
            <c:dLbl>
              <c:idx val="11"/>
              <c:layout>
                <c:manualLayout>
                  <c:x val="1.0152049745283545E-3"/>
                  <c:y val="2.2242819587770302E-2"/>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1596788496059476"/>
                      <c:h val="0.10728453314501209"/>
                    </c:manualLayout>
                  </c15:layout>
                </c:ext>
                <c:ext xmlns:c16="http://schemas.microsoft.com/office/drawing/2014/chart" uri="{C3380CC4-5D6E-409C-BE32-E72D297353CC}">
                  <c16:uniqueId val="{0000000B-2719-4A89-AAB4-E45652C3E48D}"/>
                </c:ext>
              </c:extLst>
            </c:dLbl>
            <c:dLbl>
              <c:idx val="12"/>
              <c:layout>
                <c:manualLayout>
                  <c:x val="2.9387813311993263E-4"/>
                  <c:y val="1.1122090895097383E-2"/>
                </c:manualLayout>
              </c:layout>
              <c:dLblPos val="outEnd"/>
              <c:showLegendKey val="0"/>
              <c:showVal val="0"/>
              <c:showCatName val="1"/>
              <c:showSerName val="0"/>
              <c:showPercent val="0"/>
              <c:showBubbleSize val="0"/>
              <c:extLst>
                <c:ext xmlns:c15="http://schemas.microsoft.com/office/drawing/2012/chart" uri="{CE6537A1-D6FC-4f65-9D91-7224C49458BB}">
                  <c15:layout>
                    <c:manualLayout>
                      <c:w val="0.12481876843080308"/>
                      <c:h val="0.13810319539606716"/>
                    </c:manualLayout>
                  </c15:layout>
                </c:ext>
                <c:ext xmlns:c16="http://schemas.microsoft.com/office/drawing/2014/chart" uri="{C3380CC4-5D6E-409C-BE32-E72D297353CC}">
                  <c16:uniqueId val="{0000000C-2719-4A89-AAB4-E45652C3E48D}"/>
                </c:ext>
              </c:extLst>
            </c:dLbl>
            <c:spPr>
              <a:solidFill>
                <a:schemeClr val="bg1">
                  <a:lumMod val="95000"/>
                </a:schemeClr>
              </a:solidFill>
              <a:ln>
                <a:solidFill>
                  <a:schemeClr val="bg1">
                    <a:lumMod val="75000"/>
                  </a:schemeClr>
                </a:solidFill>
              </a:ln>
              <a:effectLst/>
            </c:spPr>
            <c:txPr>
              <a:bodyPr rot="0" spcFirstLastPara="1" vertOverflow="overflow" horzOverflow="overflow" vert="horz" wrap="square" lIns="38100" tIns="19050" rIns="38100" bIns="19050" anchor="ctr" anchorCtr="1">
                <a:noAutofit/>
              </a:bodyPr>
              <a:lstStyle/>
              <a:p>
                <a:pPr>
                  <a:defRPr sz="1050" b="0" i="0" u="none" strike="noStrike" kern="1200" cap="all" spc="10" baseline="0">
                    <a:solidFill>
                      <a:schemeClr val="tx1">
                        <a:lumMod val="65000"/>
                        <a:lumOff val="35000"/>
                      </a:schemeClr>
                    </a:solidFill>
                    <a:latin typeface="+mj-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0"/>
              </c:ext>
            </c:extLst>
          </c:dLbls>
          <c:errBars>
            <c:errBarType val="minus"/>
            <c:errValType val="percentage"/>
            <c:noEndCap val="0"/>
            <c:val val="100"/>
            <c:spPr>
              <a:solidFill>
                <a:schemeClr val="tx1"/>
              </a:solidFill>
              <a:ln w="9525" cap="flat" cmpd="sng" algn="ctr">
                <a:solidFill>
                  <a:schemeClr val="tx1">
                    <a:lumMod val="65000"/>
                    <a:lumOff val="35000"/>
                  </a:schemeClr>
                </a:solidFill>
                <a:prstDash val="solid"/>
                <a:round/>
              </a:ln>
              <a:effectLst/>
            </c:spPr>
          </c:errBars>
          <c:cat>
            <c:strRef>
              <c:f>'Project Timeline'!$C$5:$C$18</c:f>
              <c:strCache>
                <c:ptCount val="13"/>
                <c:pt idx="0">
                  <c:v>The possibility of forming a 'Female seminary of higher order' was debated</c:v>
                </c:pt>
                <c:pt idx="1">
                  <c:v>Batpist Convention commissioned a female school</c:v>
                </c:pt>
                <c:pt idx="2">
                  <c:v>The Baptist Female University was chartered</c:v>
                </c:pt>
                <c:pt idx="3">
                  <c:v>The Baptist Female University opened</c:v>
                </c:pt>
                <c:pt idx="4">
                  <c:v>First graduating class of ten students </c:v>
                </c:pt>
                <c:pt idx="5">
                  <c:v>Name Changed to Meredith College</c:v>
                </c:pt>
                <c:pt idx="6">
                  <c:v>Admitted to the Southern Associations of Colleges and Schools</c:v>
                </c:pt>
                <c:pt idx="7">
                  <c:v>First women's college in N.C. to become an approped college by The Association of American Universities</c:v>
                </c:pt>
                <c:pt idx="8">
                  <c:v>Meredith's first African American student graduated</c:v>
                </c:pt>
                <c:pt idx="9">
                  <c:v>Dr. Sandra Thomas became Meredith's first female vice president</c:v>
                </c:pt>
                <c:pt idx="10">
                  <c:v>Ties to Baptist State Convention were broken to give Meredith autonomy</c:v>
                </c:pt>
                <c:pt idx="11">
                  <c:v>Dr. Mareen A. Hartford became Meredith's first female president</c:v>
                </c:pt>
                <c:pt idx="12">
                  <c:v>Dr. Jo Allen became the first Meredith graduate to become president of the college</c:v>
                </c:pt>
              </c:strCache>
            </c:strRef>
          </c:cat>
          <c:val>
            <c:numRef>
              <c:f>'Project Timeline'!$F$5:$F$18</c:f>
              <c:numCache>
                <c:formatCode>General</c:formatCode>
                <c:ptCount val="14"/>
                <c:pt idx="0">
                  <c:v>25</c:v>
                </c:pt>
                <c:pt idx="1">
                  <c:v>10</c:v>
                </c:pt>
                <c:pt idx="2">
                  <c:v>-10</c:v>
                </c:pt>
                <c:pt idx="3">
                  <c:v>15</c:v>
                </c:pt>
                <c:pt idx="4">
                  <c:v>-15</c:v>
                </c:pt>
                <c:pt idx="5">
                  <c:v>15</c:v>
                </c:pt>
                <c:pt idx="6">
                  <c:v>-15</c:v>
                </c:pt>
                <c:pt idx="7">
                  <c:v>15</c:v>
                </c:pt>
                <c:pt idx="8">
                  <c:v>-20</c:v>
                </c:pt>
                <c:pt idx="9">
                  <c:v>20</c:v>
                </c:pt>
                <c:pt idx="10">
                  <c:v>-15</c:v>
                </c:pt>
                <c:pt idx="11">
                  <c:v>15</c:v>
                </c:pt>
                <c:pt idx="12">
                  <c:v>-25</c:v>
                </c:pt>
              </c:numCache>
            </c:numRef>
          </c:val>
          <c:extLst>
            <c:ext xmlns:c16="http://schemas.microsoft.com/office/drawing/2014/chart" uri="{C3380CC4-5D6E-409C-BE32-E72D297353CC}">
              <c16:uniqueId val="{0000000D-2719-4A89-AAB4-E45652C3E48D}"/>
            </c:ext>
          </c:extLst>
        </c:ser>
        <c:dLbls>
          <c:showLegendKey val="0"/>
          <c:showVal val="0"/>
          <c:showCatName val="0"/>
          <c:showSerName val="0"/>
          <c:showPercent val="0"/>
          <c:showBubbleSize val="0"/>
        </c:dLbls>
        <c:gapWidth val="150"/>
        <c:axId val="713997272"/>
        <c:axId val="713996880"/>
      </c:barChart>
      <c:lineChart>
        <c:grouping val="standard"/>
        <c:varyColors val="0"/>
        <c:ser>
          <c:idx val="0"/>
          <c:order val="0"/>
          <c:tx>
            <c:strRef>
              <c:f>'Project Timeline'!$B$4</c:f>
              <c:strCache>
                <c:ptCount val="1"/>
                <c:pt idx="0">
                  <c:v>DATE</c:v>
                </c:pt>
              </c:strCache>
            </c:strRef>
          </c:tx>
          <c:spPr>
            <a:ln w="28575" cap="rnd" cmpd="sng" algn="ctr">
              <a:noFill/>
              <a:prstDash val="solid"/>
              <a:round/>
            </a:ln>
            <a:effectLst/>
          </c:spPr>
          <c:marker>
            <c:symbol val="circle"/>
            <c:size val="7"/>
            <c:spPr>
              <a:solidFill>
                <a:schemeClr val="accent1">
                  <a:shade val="76000"/>
                </a:schemeClr>
              </a:solidFill>
              <a:ln w="9525" cap="flat" cmpd="sng" algn="ctr">
                <a:solidFill>
                  <a:schemeClr val="accent1">
                    <a:shade val="76000"/>
                    <a:shade val="95000"/>
                    <a:satMod val="105000"/>
                  </a:schemeClr>
                </a:solidFill>
                <a:prstDash val="solid"/>
                <a:round/>
              </a:ln>
              <a:effectLst/>
            </c:spPr>
          </c:marker>
          <c:errBars>
            <c:errDir val="y"/>
            <c:errBarType val="both"/>
            <c:errValType val="percentage"/>
            <c:noEndCap val="0"/>
            <c:val val="5"/>
            <c:spPr>
              <a:solidFill>
                <a:schemeClr val="tx1"/>
              </a:solidFill>
              <a:ln w="9525" cap="flat" cmpd="sng" algn="ctr">
                <a:solidFill>
                  <a:schemeClr val="tx1">
                    <a:shade val="95000"/>
                    <a:satMod val="105000"/>
                  </a:schemeClr>
                </a:solidFill>
                <a:prstDash val="solid"/>
                <a:round/>
              </a:ln>
              <a:effectLst/>
            </c:spPr>
          </c:errBars>
          <c:cat>
            <c:numRef>
              <c:f>'Project Timeline'!$B$5:$B$18</c:f>
              <c:numCache>
                <c:formatCode>General</c:formatCode>
                <c:ptCount val="14"/>
                <c:pt idx="0">
                  <c:v>1835</c:v>
                </c:pt>
                <c:pt idx="1">
                  <c:v>1889</c:v>
                </c:pt>
                <c:pt idx="2">
                  <c:v>1891</c:v>
                </c:pt>
                <c:pt idx="3">
                  <c:v>1899</c:v>
                </c:pt>
                <c:pt idx="4">
                  <c:v>1902</c:v>
                </c:pt>
                <c:pt idx="5">
                  <c:v>1909</c:v>
                </c:pt>
                <c:pt idx="6">
                  <c:v>1921</c:v>
                </c:pt>
                <c:pt idx="7">
                  <c:v>1928</c:v>
                </c:pt>
                <c:pt idx="8">
                  <c:v>1971</c:v>
                </c:pt>
                <c:pt idx="9">
                  <c:v>1974</c:v>
                </c:pt>
                <c:pt idx="10">
                  <c:v>1997</c:v>
                </c:pt>
                <c:pt idx="11">
                  <c:v>1999</c:v>
                </c:pt>
                <c:pt idx="12" formatCode="[$-409]d\-mmm;@">
                  <c:v>2011</c:v>
                </c:pt>
              </c:numCache>
            </c:numRef>
          </c:cat>
          <c:val>
            <c:numRef>
              <c:f>'Project Timeline'!$E$5:$E$18</c:f>
              <c:numCache>
                <c:formatCode>General</c:formatCode>
                <c:ptCount val="14"/>
                <c:pt idx="0">
                  <c:v>0</c:v>
                </c:pt>
                <c:pt idx="1">
                  <c:v>0</c:v>
                </c:pt>
                <c:pt idx="2">
                  <c:v>0</c:v>
                </c:pt>
                <c:pt idx="3">
                  <c:v>0</c:v>
                </c:pt>
                <c:pt idx="4">
                  <c:v>0</c:v>
                </c:pt>
                <c:pt idx="5">
                  <c:v>0</c:v>
                </c:pt>
                <c:pt idx="6">
                  <c:v>0</c:v>
                </c:pt>
                <c:pt idx="7">
                  <c:v>0</c:v>
                </c:pt>
                <c:pt idx="8">
                  <c:v>0</c:v>
                </c:pt>
                <c:pt idx="9">
                  <c:v>0</c:v>
                </c:pt>
                <c:pt idx="10">
                  <c:v>0</c:v>
                </c:pt>
                <c:pt idx="11">
                  <c:v>0</c:v>
                </c:pt>
                <c:pt idx="12">
                  <c:v>0</c:v>
                </c:pt>
              </c:numCache>
            </c:numRef>
          </c:val>
          <c:smooth val="1"/>
          <c:extLst>
            <c:ext xmlns:c16="http://schemas.microsoft.com/office/drawing/2014/chart" uri="{C3380CC4-5D6E-409C-BE32-E72D297353CC}">
              <c16:uniqueId val="{0000000E-2719-4A89-AAB4-E45652C3E48D}"/>
            </c:ext>
          </c:extLst>
        </c:ser>
        <c:dLbls>
          <c:showLegendKey val="0"/>
          <c:showVal val="0"/>
          <c:showCatName val="0"/>
          <c:showSerName val="0"/>
          <c:showPercent val="0"/>
          <c:showBubbleSize val="0"/>
        </c:dLbls>
        <c:marker val="1"/>
        <c:smooth val="0"/>
        <c:axId val="825587272"/>
        <c:axId val="713996488"/>
      </c:lineChart>
      <c:dateAx>
        <c:axId val="825587272"/>
        <c:scaling>
          <c:orientation val="minMax"/>
        </c:scaling>
        <c:delete val="0"/>
        <c:axPos val="b"/>
        <c:numFmt formatCode="General" sourceLinked="0"/>
        <c:majorTickMark val="cross"/>
        <c:minorTickMark val="in"/>
        <c:tickLblPos val="nextTo"/>
        <c:spPr>
          <a:solidFill>
            <a:schemeClr val="bg1">
              <a:lumMod val="95000"/>
            </a:schemeClr>
          </a:solidFill>
          <a:ln w="9525" cap="flat" cmpd="sng" algn="ctr">
            <a:solidFill>
              <a:schemeClr val="bg1">
                <a:lumMod val="85000"/>
              </a:schemeClr>
            </a:solidFill>
            <a:prstDash val="solid"/>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j-lt"/>
                <a:ea typeface="+mn-ea"/>
                <a:cs typeface="+mn-cs"/>
              </a:defRPr>
            </a:pPr>
            <a:endParaRPr lang="en-US"/>
          </a:p>
        </c:txPr>
        <c:crossAx val="713996488"/>
        <c:crosses val="autoZero"/>
        <c:auto val="1"/>
        <c:lblOffset val="100"/>
        <c:baseTimeUnit val="days"/>
        <c:majorUnit val="1"/>
        <c:majorTimeUnit val="months"/>
        <c:minorUnit val="7"/>
        <c:minorTimeUnit val="days"/>
      </c:dateAx>
      <c:valAx>
        <c:axId val="713996488"/>
        <c:scaling>
          <c:orientation val="minMax"/>
        </c:scaling>
        <c:delete val="1"/>
        <c:axPos val="l"/>
        <c:numFmt formatCode="General" sourceLinked="1"/>
        <c:majorTickMark val="out"/>
        <c:minorTickMark val="none"/>
        <c:tickLblPos val="nextTo"/>
        <c:crossAx val="825587272"/>
        <c:crosses val="autoZero"/>
        <c:crossBetween val="midCat"/>
      </c:valAx>
      <c:valAx>
        <c:axId val="713996880"/>
        <c:scaling>
          <c:orientation val="minMax"/>
        </c:scaling>
        <c:delete val="1"/>
        <c:axPos val="r"/>
        <c:numFmt formatCode="General" sourceLinked="1"/>
        <c:majorTickMark val="out"/>
        <c:minorTickMark val="none"/>
        <c:tickLblPos val="nextTo"/>
        <c:crossAx val="713997272"/>
        <c:crosses val="max"/>
        <c:crossBetween val="between"/>
      </c:valAx>
      <c:catAx>
        <c:axId val="713997272"/>
        <c:scaling>
          <c:orientation val="minMax"/>
        </c:scaling>
        <c:delete val="1"/>
        <c:axPos val="b"/>
        <c:numFmt formatCode="General" sourceLinked="1"/>
        <c:majorTickMark val="out"/>
        <c:minorTickMark val="none"/>
        <c:tickLblPos val="nextTo"/>
        <c:crossAx val="713996880"/>
        <c:crosses val="autoZero"/>
        <c:auto val="1"/>
        <c:lblAlgn val="ctr"/>
        <c:lblOffset val="100"/>
        <c:noMultiLvlLbl val="0"/>
      </c:catAx>
      <c:spPr>
        <a:noFill/>
        <a:ln>
          <a:noFill/>
        </a:ln>
        <a:effectLst/>
      </c:spPr>
    </c:plotArea>
    <c:plotVisOnly val="0"/>
    <c:dispBlanksAs val="gap"/>
    <c:showDLblsOverMax val="0"/>
  </c:chart>
  <c:spPr>
    <a:pattFill prst="pct5">
      <a:fgClr>
        <a:schemeClr val="accent1">
          <a:lumMod val="40000"/>
          <a:lumOff val="60000"/>
        </a:schemeClr>
      </a:fgClr>
      <a:bgClr>
        <a:schemeClr val="bg1"/>
      </a:bgClr>
    </a:pattFill>
    <a:ln w="9525" cap="flat" cmpd="sng" algn="ctr">
      <a:noFill/>
      <a:prstDash val="solid"/>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Core Revenues per FTE enrollment, by Source</c:v>
                </c:pt>
              </c:strCache>
            </c:strRef>
          </c:tx>
          <c:explosion val="2"/>
          <c:dPt>
            <c:idx val="0"/>
            <c:bubble3D val="0"/>
            <c:explosion val="3"/>
            <c:spPr>
              <a:solidFill>
                <a:schemeClr val="accent1">
                  <a:tint val="54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7A5-48F9-B327-0AC79389FF10}"/>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5FD-4D3C-8B3B-5BD42C6A00E1}"/>
              </c:ext>
            </c:extLst>
          </c:dPt>
          <c:dPt>
            <c:idx val="2"/>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7A5-48F9-B327-0AC79389FF10}"/>
              </c:ext>
            </c:extLst>
          </c:dPt>
          <c:dPt>
            <c:idx val="3"/>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7A5-48F9-B327-0AC79389FF10}"/>
              </c:ext>
            </c:extLst>
          </c:dPt>
          <c:dPt>
            <c:idx val="4"/>
            <c:bubble3D val="0"/>
            <c:spPr>
              <a:solidFill>
                <a:schemeClr val="accent1">
                  <a:shade val="53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7A5-48F9-B327-0AC79389FF1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Tuition and fees</c:v>
                </c:pt>
                <c:pt idx="1">
                  <c:v>Government grants and contracts</c:v>
                </c:pt>
                <c:pt idx="2">
                  <c:v>Private gifts, grants, and contracts</c:v>
                </c:pt>
                <c:pt idx="3">
                  <c:v>Investment Return</c:v>
                </c:pt>
                <c:pt idx="4">
                  <c:v>Other core revenues</c:v>
                </c:pt>
              </c:strCache>
            </c:strRef>
          </c:cat>
          <c:val>
            <c:numRef>
              <c:f>Sheet1!$B$2:$B$6</c:f>
              <c:numCache>
                <c:formatCode>"$"#,##0_);[Red]\("$"#,##0\)</c:formatCode>
                <c:ptCount val="5"/>
                <c:pt idx="0">
                  <c:v>18498</c:v>
                </c:pt>
                <c:pt idx="1">
                  <c:v>99</c:v>
                </c:pt>
                <c:pt idx="2">
                  <c:v>4840</c:v>
                </c:pt>
                <c:pt idx="3">
                  <c:v>3843</c:v>
                </c:pt>
                <c:pt idx="4">
                  <c:v>777</c:v>
                </c:pt>
              </c:numCache>
            </c:numRef>
          </c:val>
          <c:extLst>
            <c:ext xmlns:c16="http://schemas.microsoft.com/office/drawing/2014/chart" uri="{C3380CC4-5D6E-409C-BE32-E72D297353CC}">
              <c16:uniqueId val="{00000000-85FD-4D3C-8B3B-5BD42C6A00E1}"/>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Core Revenues per FTE enrollment, by Source</c:v>
                </c:pt>
              </c:strCache>
            </c:strRef>
          </c:tx>
          <c:dPt>
            <c:idx val="0"/>
            <c:bubble3D val="0"/>
            <c:spPr>
              <a:solidFill>
                <a:schemeClr val="accent1">
                  <a:tint val="54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81B-48B8-814F-1154742BD271}"/>
              </c:ext>
            </c:extLst>
          </c:dPt>
          <c:dPt>
            <c:idx val="1"/>
            <c:bubble3D val="0"/>
            <c:spPr>
              <a:solidFill>
                <a:schemeClr val="accent1">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81B-48B8-814F-1154742BD271}"/>
              </c:ext>
            </c:extLst>
          </c:dPt>
          <c:dPt>
            <c:idx val="2"/>
            <c:bubble3D val="0"/>
            <c:explosion val="16"/>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81B-48B8-814F-1154742BD271}"/>
              </c:ext>
            </c:extLst>
          </c:dPt>
          <c:dPt>
            <c:idx val="3"/>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81B-48B8-814F-1154742BD271}"/>
              </c:ext>
            </c:extLst>
          </c:dPt>
          <c:dPt>
            <c:idx val="4"/>
            <c:bubble3D val="0"/>
            <c:spPr>
              <a:solidFill>
                <a:schemeClr val="accent1">
                  <a:shade val="53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81B-48B8-814F-1154742BD27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Tuition and fees</c:v>
                </c:pt>
                <c:pt idx="1">
                  <c:v>Government grants and contracts</c:v>
                </c:pt>
                <c:pt idx="2">
                  <c:v>Private gifts, grants, and contracts</c:v>
                </c:pt>
                <c:pt idx="3">
                  <c:v>Investment Return</c:v>
                </c:pt>
                <c:pt idx="4">
                  <c:v>Other core revenues</c:v>
                </c:pt>
              </c:strCache>
            </c:strRef>
          </c:cat>
          <c:val>
            <c:numRef>
              <c:f>Sheet1!$B$2:$B$6</c:f>
              <c:numCache>
                <c:formatCode>"$"#,##0_);[Red]\("$"#,##0\)</c:formatCode>
                <c:ptCount val="5"/>
                <c:pt idx="0">
                  <c:v>18498</c:v>
                </c:pt>
                <c:pt idx="1">
                  <c:v>99</c:v>
                </c:pt>
                <c:pt idx="2">
                  <c:v>4840</c:v>
                </c:pt>
                <c:pt idx="3">
                  <c:v>3843</c:v>
                </c:pt>
                <c:pt idx="4">
                  <c:v>777</c:v>
                </c:pt>
              </c:numCache>
            </c:numRef>
          </c:val>
          <c:extLst>
            <c:ext xmlns:c16="http://schemas.microsoft.com/office/drawing/2014/chart" uri="{C3380CC4-5D6E-409C-BE32-E72D297353CC}">
              <c16:uniqueId val="{0000000A-A81B-48B8-814F-1154742BD271}"/>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hade val="47000"/>
                </a:schemeClr>
              </a:solidFill>
              <a:ln w="19050">
                <a:solidFill>
                  <a:schemeClr val="lt1"/>
                </a:solidFill>
              </a:ln>
              <a:effectLst/>
            </c:spPr>
            <c:extLst>
              <c:ext xmlns:c16="http://schemas.microsoft.com/office/drawing/2014/chart" uri="{C3380CC4-5D6E-409C-BE32-E72D297353CC}">
                <c16:uniqueId val="{00000001-4D87-4C69-8DBE-CEA14FDF148D}"/>
              </c:ext>
            </c:extLst>
          </c:dPt>
          <c:dPt>
            <c:idx val="1"/>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3-4D87-4C69-8DBE-CEA14FDF148D}"/>
              </c:ext>
            </c:extLst>
          </c:dPt>
          <c:dPt>
            <c:idx val="2"/>
            <c:bubble3D val="0"/>
            <c:spPr>
              <a:solidFill>
                <a:schemeClr val="accent1">
                  <a:shade val="82000"/>
                </a:schemeClr>
              </a:solidFill>
              <a:ln w="19050">
                <a:solidFill>
                  <a:schemeClr val="lt1"/>
                </a:solidFill>
              </a:ln>
              <a:effectLst/>
            </c:spPr>
            <c:extLst>
              <c:ext xmlns:c16="http://schemas.microsoft.com/office/drawing/2014/chart" uri="{C3380CC4-5D6E-409C-BE32-E72D297353CC}">
                <c16:uniqueId val="{00000005-4D87-4C69-8DBE-CEA14FDF148D}"/>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4D87-4C69-8DBE-CEA14FDF148D}"/>
              </c:ext>
            </c:extLst>
          </c:dPt>
          <c:dPt>
            <c:idx val="4"/>
            <c:bubble3D val="0"/>
            <c:spPr>
              <a:solidFill>
                <a:schemeClr val="accent1">
                  <a:tint val="83000"/>
                </a:schemeClr>
              </a:solidFill>
              <a:ln w="19050">
                <a:solidFill>
                  <a:schemeClr val="lt1"/>
                </a:solidFill>
              </a:ln>
              <a:effectLst/>
            </c:spPr>
            <c:extLst>
              <c:ext xmlns:c16="http://schemas.microsoft.com/office/drawing/2014/chart" uri="{C3380CC4-5D6E-409C-BE32-E72D297353CC}">
                <c16:uniqueId val="{00000009-4D87-4C69-8DBE-CEA14FDF148D}"/>
              </c:ext>
            </c:extLst>
          </c:dPt>
          <c:dPt>
            <c:idx val="5"/>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B-4D87-4C69-8DBE-CEA14FDF148D}"/>
              </c:ext>
            </c:extLst>
          </c:dPt>
          <c:dPt>
            <c:idx val="6"/>
            <c:bubble3D val="0"/>
            <c:spPr>
              <a:solidFill>
                <a:schemeClr val="accent1">
                  <a:tint val="48000"/>
                </a:schemeClr>
              </a:solidFill>
              <a:ln w="19050">
                <a:solidFill>
                  <a:schemeClr val="lt1"/>
                </a:solidFill>
              </a:ln>
              <a:effectLst/>
            </c:spPr>
            <c:extLst>
              <c:ext xmlns:c16="http://schemas.microsoft.com/office/drawing/2014/chart" uri="{C3380CC4-5D6E-409C-BE32-E72D297353CC}">
                <c16:uniqueId val="{0000000D-4D87-4C69-8DBE-CEA14FDF148D}"/>
              </c:ext>
            </c:extLst>
          </c:dPt>
          <c:dLbls>
            <c:dLbl>
              <c:idx val="1"/>
              <c:layout>
                <c:manualLayout>
                  <c:x val="1.9056348425196851E-3"/>
                  <c:y val="-0.1148503866356799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D87-4C69-8DBE-CEA14FDF148D}"/>
                </c:ext>
              </c:extLst>
            </c:dLbl>
            <c:dLbl>
              <c:idx val="2"/>
              <c:layout>
                <c:manualLayout>
                  <c:x val="-4.2034817913385827E-2"/>
                  <c:y val="-7.660684814180314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D87-4C69-8DBE-CEA14FDF148D}"/>
                </c:ext>
              </c:extLst>
            </c:dLbl>
            <c:dLbl>
              <c:idx val="6"/>
              <c:layout>
                <c:manualLayout>
                  <c:x val="1.0243602362204724E-3"/>
                  <c:y val="8.416959373956731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4D87-4C69-8DBE-CEA14FDF148D}"/>
                </c:ext>
              </c:extLst>
            </c:dLbl>
            <c:spPr>
              <a:solidFill>
                <a:schemeClr val="tx1">
                  <a:lumMod val="65000"/>
                  <a:lumOff val="35000"/>
                </a:schemeClr>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bg2"/>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Sheet1!$A$2:$A$8</c:f>
              <c:strCache>
                <c:ptCount val="7"/>
                <c:pt idx="0">
                  <c:v>Instruction</c:v>
                </c:pt>
                <c:pt idx="1">
                  <c:v>Research</c:v>
                </c:pt>
                <c:pt idx="2">
                  <c:v>Public service</c:v>
                </c:pt>
                <c:pt idx="3">
                  <c:v>Academic support</c:v>
                </c:pt>
                <c:pt idx="4">
                  <c:v>Student services</c:v>
                </c:pt>
                <c:pt idx="5">
                  <c:v>Institutional support</c:v>
                </c:pt>
                <c:pt idx="6">
                  <c:v>Other core expenses</c:v>
                </c:pt>
              </c:strCache>
            </c:strRef>
          </c:cat>
          <c:val>
            <c:numRef>
              <c:f>Sheet1!$B$2:$B$8</c:f>
              <c:numCache>
                <c:formatCode>"$"#,##0_);[Red]\("$"#,##0\)</c:formatCode>
                <c:ptCount val="7"/>
                <c:pt idx="0">
                  <c:v>10837</c:v>
                </c:pt>
                <c:pt idx="1">
                  <c:v>0</c:v>
                </c:pt>
                <c:pt idx="2">
                  <c:v>176</c:v>
                </c:pt>
                <c:pt idx="3">
                  <c:v>3920</c:v>
                </c:pt>
                <c:pt idx="4">
                  <c:v>2594</c:v>
                </c:pt>
                <c:pt idx="5">
                  <c:v>7095</c:v>
                </c:pt>
                <c:pt idx="6">
                  <c:v>0</c:v>
                </c:pt>
              </c:numCache>
            </c:numRef>
          </c:val>
          <c:extLst>
            <c:ext xmlns:c16="http://schemas.microsoft.com/office/drawing/2014/chart" uri="{C3380CC4-5D6E-409C-BE32-E72D297353CC}">
              <c16:uniqueId val="{0000000E-4D87-4C69-8DBE-CEA14FDF148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hade val="47000"/>
                </a:schemeClr>
              </a:solidFill>
              <a:ln w="19050">
                <a:solidFill>
                  <a:schemeClr val="lt1"/>
                </a:solidFill>
              </a:ln>
              <a:effectLst/>
            </c:spPr>
            <c:extLst>
              <c:ext xmlns:c16="http://schemas.microsoft.com/office/drawing/2014/chart" uri="{C3380CC4-5D6E-409C-BE32-E72D297353CC}">
                <c16:uniqueId val="{00000001-794F-46E6-8DF0-71E7229519A6}"/>
              </c:ext>
            </c:extLst>
          </c:dPt>
          <c:dPt>
            <c:idx val="1"/>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3-794F-46E6-8DF0-71E7229519A6}"/>
              </c:ext>
            </c:extLst>
          </c:dPt>
          <c:dPt>
            <c:idx val="2"/>
            <c:bubble3D val="0"/>
            <c:spPr>
              <a:solidFill>
                <a:schemeClr val="accent1">
                  <a:shade val="82000"/>
                </a:schemeClr>
              </a:solidFill>
              <a:ln w="19050">
                <a:solidFill>
                  <a:schemeClr val="lt1"/>
                </a:solidFill>
              </a:ln>
              <a:effectLst/>
            </c:spPr>
            <c:extLst>
              <c:ext xmlns:c16="http://schemas.microsoft.com/office/drawing/2014/chart" uri="{C3380CC4-5D6E-409C-BE32-E72D297353CC}">
                <c16:uniqueId val="{00000005-794F-46E6-8DF0-71E7229519A6}"/>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794F-46E6-8DF0-71E7229519A6}"/>
              </c:ext>
            </c:extLst>
          </c:dPt>
          <c:dPt>
            <c:idx val="4"/>
            <c:bubble3D val="0"/>
            <c:spPr>
              <a:solidFill>
                <a:schemeClr val="accent1">
                  <a:tint val="83000"/>
                </a:schemeClr>
              </a:solidFill>
              <a:ln w="19050">
                <a:solidFill>
                  <a:schemeClr val="lt1"/>
                </a:solidFill>
              </a:ln>
              <a:effectLst/>
            </c:spPr>
            <c:extLst>
              <c:ext xmlns:c16="http://schemas.microsoft.com/office/drawing/2014/chart" uri="{C3380CC4-5D6E-409C-BE32-E72D297353CC}">
                <c16:uniqueId val="{00000009-794F-46E6-8DF0-71E7229519A6}"/>
              </c:ext>
            </c:extLst>
          </c:dPt>
          <c:dPt>
            <c:idx val="5"/>
            <c:bubble3D val="0"/>
            <c:explosion val="9"/>
            <c:spPr>
              <a:solidFill>
                <a:schemeClr val="accent1">
                  <a:tint val="65000"/>
                </a:schemeClr>
              </a:solidFill>
              <a:ln w="19050">
                <a:solidFill>
                  <a:schemeClr val="lt1"/>
                </a:solidFill>
              </a:ln>
              <a:effectLst/>
            </c:spPr>
            <c:extLst>
              <c:ext xmlns:c16="http://schemas.microsoft.com/office/drawing/2014/chart" uri="{C3380CC4-5D6E-409C-BE32-E72D297353CC}">
                <c16:uniqueId val="{0000000B-794F-46E6-8DF0-71E7229519A6}"/>
              </c:ext>
            </c:extLst>
          </c:dPt>
          <c:dPt>
            <c:idx val="6"/>
            <c:bubble3D val="0"/>
            <c:spPr>
              <a:solidFill>
                <a:schemeClr val="accent1">
                  <a:tint val="48000"/>
                </a:schemeClr>
              </a:solidFill>
              <a:ln w="19050">
                <a:solidFill>
                  <a:schemeClr val="lt1"/>
                </a:solidFill>
              </a:ln>
              <a:effectLst/>
            </c:spPr>
            <c:extLst>
              <c:ext xmlns:c16="http://schemas.microsoft.com/office/drawing/2014/chart" uri="{C3380CC4-5D6E-409C-BE32-E72D297353CC}">
                <c16:uniqueId val="{0000000D-794F-46E6-8DF0-71E7229519A6}"/>
              </c:ext>
            </c:extLst>
          </c:dPt>
          <c:dLbls>
            <c:dLbl>
              <c:idx val="1"/>
              <c:layout>
                <c:manualLayout>
                  <c:x val="1.9056348425196851E-3"/>
                  <c:y val="-0.1148503866356799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94F-46E6-8DF0-71E7229519A6}"/>
                </c:ext>
              </c:extLst>
            </c:dLbl>
            <c:dLbl>
              <c:idx val="2"/>
              <c:layout>
                <c:manualLayout>
                  <c:x val="-4.2034817913385827E-2"/>
                  <c:y val="-7.660684814180314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94F-46E6-8DF0-71E7229519A6}"/>
                </c:ext>
              </c:extLst>
            </c:dLbl>
            <c:dLbl>
              <c:idx val="6"/>
              <c:layout>
                <c:manualLayout>
                  <c:x val="1.0243602362204724E-3"/>
                  <c:y val="8.416959373956731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94F-46E6-8DF0-71E7229519A6}"/>
                </c:ext>
              </c:extLst>
            </c:dLbl>
            <c:spPr>
              <a:solidFill>
                <a:schemeClr val="tx1">
                  <a:lumMod val="65000"/>
                  <a:lumOff val="35000"/>
                </a:schemeClr>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bg2"/>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Sheet1!$A$2:$A$8</c:f>
              <c:strCache>
                <c:ptCount val="7"/>
                <c:pt idx="0">
                  <c:v>Instruction</c:v>
                </c:pt>
                <c:pt idx="1">
                  <c:v>Research</c:v>
                </c:pt>
                <c:pt idx="2">
                  <c:v>Public service</c:v>
                </c:pt>
                <c:pt idx="3">
                  <c:v>Academic support</c:v>
                </c:pt>
                <c:pt idx="4">
                  <c:v>Student services</c:v>
                </c:pt>
                <c:pt idx="5">
                  <c:v>Institutional support</c:v>
                </c:pt>
                <c:pt idx="6">
                  <c:v>Other core expenses</c:v>
                </c:pt>
              </c:strCache>
            </c:strRef>
          </c:cat>
          <c:val>
            <c:numRef>
              <c:f>Sheet1!$B$2:$B$8</c:f>
              <c:numCache>
                <c:formatCode>"$"#,##0_);[Red]\("$"#,##0\)</c:formatCode>
                <c:ptCount val="7"/>
                <c:pt idx="0">
                  <c:v>10837</c:v>
                </c:pt>
                <c:pt idx="1">
                  <c:v>0</c:v>
                </c:pt>
                <c:pt idx="2">
                  <c:v>176</c:v>
                </c:pt>
                <c:pt idx="3">
                  <c:v>3920</c:v>
                </c:pt>
                <c:pt idx="4">
                  <c:v>2594</c:v>
                </c:pt>
                <c:pt idx="5">
                  <c:v>7095</c:v>
                </c:pt>
                <c:pt idx="6">
                  <c:v>0</c:v>
                </c:pt>
              </c:numCache>
            </c:numRef>
          </c:val>
          <c:extLst>
            <c:ext xmlns:c16="http://schemas.microsoft.com/office/drawing/2014/chart" uri="{C3380CC4-5D6E-409C-BE32-E72D297353CC}">
              <c16:uniqueId val="{0000000E-794F-46E6-8DF0-71E7229519A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dPt>
            <c:idx val="0"/>
            <c:bubble3D val="0"/>
            <c:explosion val="13"/>
            <c:spPr>
              <a:solidFill>
                <a:schemeClr val="accent1">
                  <a:shade val="47000"/>
                </a:schemeClr>
              </a:solidFill>
              <a:ln w="19050">
                <a:solidFill>
                  <a:schemeClr val="lt1"/>
                </a:solidFill>
              </a:ln>
              <a:effectLst/>
            </c:spPr>
            <c:extLst>
              <c:ext xmlns:c16="http://schemas.microsoft.com/office/drawing/2014/chart" uri="{C3380CC4-5D6E-409C-BE32-E72D297353CC}">
                <c16:uniqueId val="{00000001-794F-46E6-8DF0-71E7229519A6}"/>
              </c:ext>
            </c:extLst>
          </c:dPt>
          <c:dPt>
            <c:idx val="1"/>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3-794F-46E6-8DF0-71E7229519A6}"/>
              </c:ext>
            </c:extLst>
          </c:dPt>
          <c:dPt>
            <c:idx val="2"/>
            <c:bubble3D val="0"/>
            <c:spPr>
              <a:solidFill>
                <a:schemeClr val="accent1">
                  <a:shade val="82000"/>
                </a:schemeClr>
              </a:solidFill>
              <a:ln w="19050">
                <a:solidFill>
                  <a:schemeClr val="lt1"/>
                </a:solidFill>
              </a:ln>
              <a:effectLst/>
            </c:spPr>
            <c:extLst>
              <c:ext xmlns:c16="http://schemas.microsoft.com/office/drawing/2014/chart" uri="{C3380CC4-5D6E-409C-BE32-E72D297353CC}">
                <c16:uniqueId val="{00000005-794F-46E6-8DF0-71E7229519A6}"/>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794F-46E6-8DF0-71E7229519A6}"/>
              </c:ext>
            </c:extLst>
          </c:dPt>
          <c:dPt>
            <c:idx val="4"/>
            <c:bubble3D val="0"/>
            <c:spPr>
              <a:solidFill>
                <a:schemeClr val="accent1">
                  <a:tint val="83000"/>
                </a:schemeClr>
              </a:solidFill>
              <a:ln w="19050">
                <a:solidFill>
                  <a:schemeClr val="lt1"/>
                </a:solidFill>
              </a:ln>
              <a:effectLst/>
            </c:spPr>
            <c:extLst>
              <c:ext xmlns:c16="http://schemas.microsoft.com/office/drawing/2014/chart" uri="{C3380CC4-5D6E-409C-BE32-E72D297353CC}">
                <c16:uniqueId val="{00000009-794F-46E6-8DF0-71E7229519A6}"/>
              </c:ext>
            </c:extLst>
          </c:dPt>
          <c:dPt>
            <c:idx val="5"/>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B-794F-46E6-8DF0-71E7229519A6}"/>
              </c:ext>
            </c:extLst>
          </c:dPt>
          <c:dPt>
            <c:idx val="6"/>
            <c:bubble3D val="0"/>
            <c:spPr>
              <a:solidFill>
                <a:schemeClr val="accent1">
                  <a:tint val="48000"/>
                </a:schemeClr>
              </a:solidFill>
              <a:ln w="19050">
                <a:solidFill>
                  <a:schemeClr val="lt1"/>
                </a:solidFill>
              </a:ln>
              <a:effectLst/>
            </c:spPr>
            <c:extLst>
              <c:ext xmlns:c16="http://schemas.microsoft.com/office/drawing/2014/chart" uri="{C3380CC4-5D6E-409C-BE32-E72D297353CC}">
                <c16:uniqueId val="{0000000D-794F-46E6-8DF0-71E7229519A6}"/>
              </c:ext>
            </c:extLst>
          </c:dPt>
          <c:dLbls>
            <c:dLbl>
              <c:idx val="1"/>
              <c:layout>
                <c:manualLayout>
                  <c:x val="1.9056348425196851E-3"/>
                  <c:y val="-0.1148503866356799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94F-46E6-8DF0-71E7229519A6}"/>
                </c:ext>
              </c:extLst>
            </c:dLbl>
            <c:dLbl>
              <c:idx val="2"/>
              <c:layout>
                <c:manualLayout>
                  <c:x val="-4.2034817913385827E-2"/>
                  <c:y val="-7.660684814180314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94F-46E6-8DF0-71E7229519A6}"/>
                </c:ext>
              </c:extLst>
            </c:dLbl>
            <c:dLbl>
              <c:idx val="6"/>
              <c:layout>
                <c:manualLayout>
                  <c:x val="1.0243602362204724E-3"/>
                  <c:y val="8.416959373956731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94F-46E6-8DF0-71E7229519A6}"/>
                </c:ext>
              </c:extLst>
            </c:dLbl>
            <c:spPr>
              <a:solidFill>
                <a:schemeClr val="tx1">
                  <a:lumMod val="65000"/>
                  <a:lumOff val="35000"/>
                </a:schemeClr>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bg2"/>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Sheet1!$A$2:$A$8</c:f>
              <c:strCache>
                <c:ptCount val="7"/>
                <c:pt idx="0">
                  <c:v>Instruction</c:v>
                </c:pt>
                <c:pt idx="1">
                  <c:v>Research</c:v>
                </c:pt>
                <c:pt idx="2">
                  <c:v>Public service</c:v>
                </c:pt>
                <c:pt idx="3">
                  <c:v>Academic support</c:v>
                </c:pt>
                <c:pt idx="4">
                  <c:v>Student services</c:v>
                </c:pt>
                <c:pt idx="5">
                  <c:v>Institutional support</c:v>
                </c:pt>
                <c:pt idx="6">
                  <c:v>Other core expenses</c:v>
                </c:pt>
              </c:strCache>
            </c:strRef>
          </c:cat>
          <c:val>
            <c:numRef>
              <c:f>Sheet1!$B$2:$B$8</c:f>
              <c:numCache>
                <c:formatCode>"$"#,##0_);[Red]\("$"#,##0\)</c:formatCode>
                <c:ptCount val="7"/>
                <c:pt idx="0">
                  <c:v>10837</c:v>
                </c:pt>
                <c:pt idx="1">
                  <c:v>0</c:v>
                </c:pt>
                <c:pt idx="2">
                  <c:v>176</c:v>
                </c:pt>
                <c:pt idx="3">
                  <c:v>3920</c:v>
                </c:pt>
                <c:pt idx="4">
                  <c:v>2594</c:v>
                </c:pt>
                <c:pt idx="5">
                  <c:v>7095</c:v>
                </c:pt>
                <c:pt idx="6">
                  <c:v>0</c:v>
                </c:pt>
              </c:numCache>
            </c:numRef>
          </c:val>
          <c:extLst>
            <c:ext xmlns:c16="http://schemas.microsoft.com/office/drawing/2014/chart" uri="{C3380CC4-5D6E-409C-BE32-E72D297353CC}">
              <c16:uniqueId val="{0000000E-794F-46E6-8DF0-71E7229519A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hade val="47000"/>
                </a:schemeClr>
              </a:solidFill>
              <a:ln w="19050">
                <a:solidFill>
                  <a:schemeClr val="lt1"/>
                </a:solidFill>
              </a:ln>
              <a:effectLst/>
            </c:spPr>
            <c:extLst>
              <c:ext xmlns:c16="http://schemas.microsoft.com/office/drawing/2014/chart" uri="{C3380CC4-5D6E-409C-BE32-E72D297353CC}">
                <c16:uniqueId val="{00000001-794F-46E6-8DF0-71E7229519A6}"/>
              </c:ext>
            </c:extLst>
          </c:dPt>
          <c:dPt>
            <c:idx val="1"/>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3-794F-46E6-8DF0-71E7229519A6}"/>
              </c:ext>
            </c:extLst>
          </c:dPt>
          <c:dPt>
            <c:idx val="2"/>
            <c:bubble3D val="0"/>
            <c:explosion val="4"/>
            <c:spPr>
              <a:solidFill>
                <a:schemeClr val="accent1">
                  <a:shade val="82000"/>
                </a:schemeClr>
              </a:solidFill>
              <a:ln w="19050">
                <a:solidFill>
                  <a:schemeClr val="lt1"/>
                </a:solidFill>
              </a:ln>
              <a:effectLst/>
            </c:spPr>
            <c:extLst>
              <c:ext xmlns:c16="http://schemas.microsoft.com/office/drawing/2014/chart" uri="{C3380CC4-5D6E-409C-BE32-E72D297353CC}">
                <c16:uniqueId val="{00000005-794F-46E6-8DF0-71E7229519A6}"/>
              </c:ext>
            </c:extLst>
          </c:dPt>
          <c:dPt>
            <c:idx val="3"/>
            <c:bubble3D val="0"/>
            <c:explosion val="7"/>
            <c:spPr>
              <a:solidFill>
                <a:schemeClr val="accent1"/>
              </a:solidFill>
              <a:ln w="19050">
                <a:solidFill>
                  <a:schemeClr val="lt1"/>
                </a:solidFill>
              </a:ln>
              <a:effectLst/>
            </c:spPr>
            <c:extLst>
              <c:ext xmlns:c16="http://schemas.microsoft.com/office/drawing/2014/chart" uri="{C3380CC4-5D6E-409C-BE32-E72D297353CC}">
                <c16:uniqueId val="{00000007-794F-46E6-8DF0-71E7229519A6}"/>
              </c:ext>
            </c:extLst>
          </c:dPt>
          <c:dPt>
            <c:idx val="4"/>
            <c:bubble3D val="0"/>
            <c:explosion val="8"/>
            <c:spPr>
              <a:solidFill>
                <a:schemeClr val="accent1">
                  <a:tint val="83000"/>
                </a:schemeClr>
              </a:solidFill>
              <a:ln w="19050">
                <a:solidFill>
                  <a:schemeClr val="lt1"/>
                </a:solidFill>
              </a:ln>
              <a:effectLst/>
            </c:spPr>
            <c:extLst>
              <c:ext xmlns:c16="http://schemas.microsoft.com/office/drawing/2014/chart" uri="{C3380CC4-5D6E-409C-BE32-E72D297353CC}">
                <c16:uniqueId val="{00000009-794F-46E6-8DF0-71E7229519A6}"/>
              </c:ext>
            </c:extLst>
          </c:dPt>
          <c:dPt>
            <c:idx val="5"/>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B-794F-46E6-8DF0-71E7229519A6}"/>
              </c:ext>
            </c:extLst>
          </c:dPt>
          <c:dPt>
            <c:idx val="6"/>
            <c:bubble3D val="0"/>
            <c:spPr>
              <a:solidFill>
                <a:schemeClr val="accent1">
                  <a:tint val="48000"/>
                </a:schemeClr>
              </a:solidFill>
              <a:ln w="19050">
                <a:solidFill>
                  <a:schemeClr val="lt1"/>
                </a:solidFill>
              </a:ln>
              <a:effectLst/>
            </c:spPr>
            <c:extLst>
              <c:ext xmlns:c16="http://schemas.microsoft.com/office/drawing/2014/chart" uri="{C3380CC4-5D6E-409C-BE32-E72D297353CC}">
                <c16:uniqueId val="{0000000D-794F-46E6-8DF0-71E7229519A6}"/>
              </c:ext>
            </c:extLst>
          </c:dPt>
          <c:dLbls>
            <c:dLbl>
              <c:idx val="1"/>
              <c:layout>
                <c:manualLayout>
                  <c:x val="1.9056348425196851E-3"/>
                  <c:y val="-0.1148503866356799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94F-46E6-8DF0-71E7229519A6}"/>
                </c:ext>
              </c:extLst>
            </c:dLbl>
            <c:dLbl>
              <c:idx val="2"/>
              <c:layout>
                <c:manualLayout>
                  <c:x val="-4.2034817913385827E-2"/>
                  <c:y val="-7.660684814180314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94F-46E6-8DF0-71E7229519A6}"/>
                </c:ext>
              </c:extLst>
            </c:dLbl>
            <c:dLbl>
              <c:idx val="6"/>
              <c:layout>
                <c:manualLayout>
                  <c:x val="1.0243602362204724E-3"/>
                  <c:y val="8.416959373956731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94F-46E6-8DF0-71E7229519A6}"/>
                </c:ext>
              </c:extLst>
            </c:dLbl>
            <c:spPr>
              <a:solidFill>
                <a:schemeClr val="tx1">
                  <a:lumMod val="65000"/>
                  <a:lumOff val="35000"/>
                </a:schemeClr>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bg2"/>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Sheet1!$A$2:$A$8</c:f>
              <c:strCache>
                <c:ptCount val="7"/>
                <c:pt idx="0">
                  <c:v>Instruction</c:v>
                </c:pt>
                <c:pt idx="1">
                  <c:v>Research</c:v>
                </c:pt>
                <c:pt idx="2">
                  <c:v>Public service</c:v>
                </c:pt>
                <c:pt idx="3">
                  <c:v>Academic support</c:v>
                </c:pt>
                <c:pt idx="4">
                  <c:v>Student services</c:v>
                </c:pt>
                <c:pt idx="5">
                  <c:v>Institutional support</c:v>
                </c:pt>
                <c:pt idx="6">
                  <c:v>Other core expenses</c:v>
                </c:pt>
              </c:strCache>
            </c:strRef>
          </c:cat>
          <c:val>
            <c:numRef>
              <c:f>Sheet1!$B$2:$B$8</c:f>
              <c:numCache>
                <c:formatCode>"$"#,##0_);[Red]\("$"#,##0\)</c:formatCode>
                <c:ptCount val="7"/>
                <c:pt idx="0">
                  <c:v>10837</c:v>
                </c:pt>
                <c:pt idx="1">
                  <c:v>0</c:v>
                </c:pt>
                <c:pt idx="2">
                  <c:v>176</c:v>
                </c:pt>
                <c:pt idx="3">
                  <c:v>3920</c:v>
                </c:pt>
                <c:pt idx="4">
                  <c:v>2594</c:v>
                </c:pt>
                <c:pt idx="5">
                  <c:v>7095</c:v>
                </c:pt>
                <c:pt idx="6">
                  <c:v>0</c:v>
                </c:pt>
              </c:numCache>
            </c:numRef>
          </c:val>
          <c:extLst>
            <c:ext xmlns:c16="http://schemas.microsoft.com/office/drawing/2014/chart" uri="{C3380CC4-5D6E-409C-BE32-E72D297353CC}">
              <c16:uniqueId val="{0000000E-794F-46E6-8DF0-71E7229519A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CF69F6-6E09-2240-BDA9-08F227C36281}" type="datetimeFigureOut">
              <a:rPr lang="en-US" smtClean="0"/>
              <a:t>3/6/2020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F16DD-ACF9-3A4A-83E5-4DE399FB2E72}" type="slidenum">
              <a:rPr lang="en-US" smtClean="0"/>
              <a:t>‹#›</a:t>
            </a:fld>
            <a:endParaRPr lang="en-US"/>
          </a:p>
        </p:txBody>
      </p:sp>
    </p:spTree>
    <p:extLst>
      <p:ext uri="{BB962C8B-B14F-4D97-AF65-F5344CB8AC3E}">
        <p14:creationId xmlns:p14="http://schemas.microsoft.com/office/powerpoint/2010/main" val="365038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eredith.edu/beyondstro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instagram.com/p/B9A1xBXnDo2/" TargetMode="External"/><Relationship Id="rId3" Type="http://schemas.openxmlformats.org/officeDocument/2006/relationships/hyperlink" Target="https://www.instagram.com/p/B880HMWn6Dv/" TargetMode="External"/><Relationship Id="rId7" Type="http://schemas.openxmlformats.org/officeDocument/2006/relationships/hyperlink" Target="https://www.instagram.com/p/B9SVm-RFNVW/"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instagram.com/p/B9AmOyQnm4S/" TargetMode="External"/><Relationship Id="rId5" Type="http://schemas.openxmlformats.org/officeDocument/2006/relationships/hyperlink" Target="https://www.instagram.com/p/B8_1qumjceP/" TargetMode="External"/><Relationship Id="rId4" Type="http://schemas.openxmlformats.org/officeDocument/2006/relationships/hyperlink" Target="https://www.instagram.com/p/B9A-CndH6mH/"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ces.ed.gov/ipeds/datacenter/institutionprofile.aspx?unitId=19895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issuu.com/meredithcollege/docs/spring2016magazine_issuu"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snews.com/best-colleges/rankings/national-liberal-arts-colleges?schoolName=Meredith+Colleg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orthcarolinahistory.org/encyclopedia/meredith-colleg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meredith.edu/news/meredith-college-timeline" TargetMode="External"/><Relationship Id="rId5" Type="http://schemas.openxmlformats.org/officeDocument/2006/relationships/hyperlink" Target="http://www.ncmarkers.com/Markers.aspx?MarkerId=H-38" TargetMode="External"/><Relationship Id="rId4" Type="http://schemas.openxmlformats.org/officeDocument/2006/relationships/hyperlink" Target="https://infotogo.meredith.edu/archives_collegehistory/arch_immortalte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redith.edu/presiden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Hello, My name is Emily Lane and I will be presenting a brief timeline, description of governance, financial analysis, and structural analysis of Meredith College. </a:t>
            </a:r>
          </a:p>
          <a:p>
            <a:pPr rtl="0" fontAlgn="ctr"/>
            <a:r>
              <a:rPr lang="en-US" sz="1200" b="0" i="0" kern="1200" dirty="0">
                <a:solidFill>
                  <a:schemeClr val="tx1"/>
                </a:solidFill>
                <a:effectLst/>
                <a:latin typeface="+mn-lt"/>
                <a:ea typeface="+mn-ea"/>
                <a:cs typeface="+mn-cs"/>
              </a:rPr>
              <a:t>Meredith college is an all women's liberal arts college that has a current enrollment of 1,980 undergraduate students. It is located in Raleigh, North Carolina in the "research triangle". Historically Meredith College was a Baptist College, but in 2009 ties were broken with the religious community to further pursue autonomy and gender equality. </a:t>
            </a:r>
            <a:r>
              <a:rPr lang="en-US" sz="1200" b="1" i="0" kern="1200" dirty="0">
                <a:solidFill>
                  <a:schemeClr val="tx1"/>
                </a:solidFill>
                <a:effectLst/>
                <a:latin typeface="+mn-lt"/>
                <a:ea typeface="+mn-ea"/>
                <a:cs typeface="+mn-cs"/>
              </a:rPr>
              <a:t>[click]</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1</a:t>
            </a:fld>
            <a:endParaRPr lang="en-US"/>
          </a:p>
        </p:txBody>
      </p:sp>
    </p:spTree>
    <p:extLst>
      <p:ext uri="{BB962C8B-B14F-4D97-AF65-F5344CB8AC3E}">
        <p14:creationId xmlns:p14="http://schemas.microsoft.com/office/powerpoint/2010/main" val="2219441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Finally, let's get into the some details of revenue and expenditure to further analyze the priorities and goals of the college and its leadership. </a:t>
            </a:r>
            <a:r>
              <a:rPr lang="en-US" sz="1200" b="1" i="0" kern="1200" dirty="0">
                <a:solidFill>
                  <a:schemeClr val="tx1"/>
                </a:solidFill>
                <a:effectLst/>
                <a:latin typeface="+mn-lt"/>
                <a:ea typeface="+mn-ea"/>
                <a:cs typeface="+mn-cs"/>
              </a:rPr>
              <a:t>[click]</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10</a:t>
            </a:fld>
            <a:endParaRPr lang="en-US"/>
          </a:p>
        </p:txBody>
      </p:sp>
    </p:spTree>
    <p:extLst>
      <p:ext uri="{BB962C8B-B14F-4D97-AF65-F5344CB8AC3E}">
        <p14:creationId xmlns:p14="http://schemas.microsoft.com/office/powerpoint/2010/main" val="1478534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Here is the breakdown of Meredith College's core revenues in the 2018 fiscal year. Please feel free to refer to this overview as needed following a brief analysis of the two largest revenue sources. </a:t>
            </a:r>
            <a:r>
              <a:rPr lang="en-US" sz="1200" b="1" i="0" kern="1200" dirty="0">
                <a:solidFill>
                  <a:schemeClr val="tx1"/>
                </a:solidFill>
                <a:effectLst/>
                <a:latin typeface="+mn-lt"/>
                <a:ea typeface="+mn-ea"/>
                <a:cs typeface="+mn-cs"/>
              </a:rPr>
              <a:t>[click]</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Meredith College Institutional Profile. (n.d.). Retrieved February 19, 2020, from https://nces.ed.gov/ipeds/datacenter/institutionprofile.aspx?unitId=198950</a:t>
            </a:r>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11</a:t>
            </a:fld>
            <a:endParaRPr lang="en-US"/>
          </a:p>
        </p:txBody>
      </p:sp>
    </p:spTree>
    <p:extLst>
      <p:ext uri="{BB962C8B-B14F-4D97-AF65-F5344CB8AC3E}">
        <p14:creationId xmlns:p14="http://schemas.microsoft.com/office/powerpoint/2010/main" val="3359518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largest proportion of Meredith College's revenue comes from tuition and fees (66%) indicating that they are a tuition driven institution. This poses potential accessibility issues to underprivileged students</a:t>
            </a:r>
            <a:r>
              <a:rPr lang="en-US" sz="1200" b="1" kern="1200" dirty="0">
                <a:solidFill>
                  <a:schemeClr val="tx1"/>
                </a:solidFill>
                <a:effectLst/>
                <a:latin typeface="+mn-lt"/>
                <a:ea typeface="+mn-ea"/>
                <a:cs typeface="+mn-cs"/>
              </a:rPr>
              <a:t>. [click]</a:t>
            </a:r>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12</a:t>
            </a:fld>
            <a:endParaRPr lang="en-US"/>
          </a:p>
        </p:txBody>
      </p:sp>
    </p:spTree>
    <p:extLst>
      <p:ext uri="{BB962C8B-B14F-4D97-AF65-F5344CB8AC3E}">
        <p14:creationId xmlns:p14="http://schemas.microsoft.com/office/powerpoint/2010/main" val="1614302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Their second largest source of revenue comes from private gifts and endowment returns (17%). This is not surprising as a primary goal of the president, and the previous three presidents, of the college is growing the endowment. One key use of the endowment is the ability to award financial aid. </a:t>
            </a: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This graph from the U.S.  Meredith College demonstrates the large amount of financial aid that students receive. This graph reflects financial aid from the government as well as aid from the college, nevertheless, Meredith awards large amounts of scholarships to its students from the endowment. </a:t>
            </a: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Meredith also has an extensive network of financially involved alumni and donors which is reflected by both its most recent fundraising efforts: "Founders' week specifically giving day" Which occurs every year, and in the fundraising campaign, Beyond Strong, lead by President Jo Allen shortly after she took office in 2011. </a:t>
            </a:r>
            <a:r>
              <a:rPr lang="en-US" sz="1200" b="1" kern="1200" dirty="0">
                <a:solidFill>
                  <a:schemeClr val="tx1"/>
                </a:solidFill>
                <a:effectLst/>
                <a:latin typeface="+mn-lt"/>
                <a:ea typeface="+mn-ea"/>
                <a:cs typeface="+mn-cs"/>
              </a:rPr>
              <a:t>[click] </a:t>
            </a:r>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13</a:t>
            </a:fld>
            <a:endParaRPr lang="en-US"/>
          </a:p>
        </p:txBody>
      </p:sp>
    </p:spTree>
    <p:extLst>
      <p:ext uri="{BB962C8B-B14F-4D97-AF65-F5344CB8AC3E}">
        <p14:creationId xmlns:p14="http://schemas.microsoft.com/office/powerpoint/2010/main" val="1119845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campaign began in July 2012 and ended in December 2018 with the goal of raising $75 million, but surpassed its goal by over $15 million with a final amount of $90,466,720. In the future Meredith's revenue can be expected to see an overall growth of private gifts and endowment returns in their profile. </a:t>
            </a:r>
            <a:r>
              <a:rPr lang="en-US" sz="1200" b="1" kern="1200" dirty="0">
                <a:solidFill>
                  <a:schemeClr val="tx1"/>
                </a:solidFill>
                <a:effectLst/>
                <a:latin typeface="+mn-lt"/>
                <a:ea typeface="+mn-ea"/>
                <a:cs typeface="+mn-cs"/>
              </a:rPr>
              <a:t>[click]</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Photo: </a:t>
            </a:r>
            <a:r>
              <a:rPr lang="en-US" sz="1200" dirty="0">
                <a:hlinkClick r:id="rId3"/>
              </a:rPr>
              <a:t>https://www.meredith.edu/beyondstrong</a:t>
            </a:r>
            <a:r>
              <a:rPr lang="en-US" sz="1200" dirty="0"/>
              <a:t>, </a:t>
            </a:r>
          </a:p>
          <a:p>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14</a:t>
            </a:fld>
            <a:endParaRPr lang="en-US"/>
          </a:p>
        </p:txBody>
      </p:sp>
    </p:spTree>
    <p:extLst>
      <p:ext uri="{BB962C8B-B14F-4D97-AF65-F5344CB8AC3E}">
        <p14:creationId xmlns:p14="http://schemas.microsoft.com/office/powerpoint/2010/main" val="2685680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Through taking a quick look at Meredith's most recent fundraising campaign, Founders week - giving day, let's discuss some possible reasons for Meredith's success in fundraising. First, There are several weeks leading up to Founders week where alumni are  contacted through e-mail, letters, and social media to notify them of the event. The following pictures are from Meredith's main Instagram account. As you can see, they start with Meredith Pride on Monday, to help donors celebrate their  memories or connections with Meredith as a community. </a:t>
            </a:r>
            <a:endParaRPr lang="en-US" sz="1200" b="1"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Then, Tuesday is a competition for giving </a:t>
            </a:r>
            <a:r>
              <a:rPr lang="en-US" sz="1200" b="1" i="0" kern="1200" dirty="0">
                <a:solidFill>
                  <a:schemeClr val="tx1"/>
                </a:solidFill>
                <a:effectLst/>
                <a:latin typeface="+mn-lt"/>
                <a:ea typeface="+mn-ea"/>
                <a:cs typeface="+mn-cs"/>
              </a:rPr>
              <a:t>[click] </a:t>
            </a:r>
            <a:r>
              <a:rPr lang="en-US" sz="1200" b="0" i="0" kern="1200" dirty="0">
                <a:solidFill>
                  <a:schemeClr val="tx1"/>
                </a:solidFill>
                <a:effectLst/>
                <a:latin typeface="+mn-lt"/>
                <a:ea typeface="+mn-ea"/>
                <a:cs typeface="+mn-cs"/>
              </a:rPr>
              <a:t>Later we will more closely look at some of the traditions that help Meredith's student retention, but there is fierce competition between students who graduate in even years and those that graduate in odd years. For example, a graduate of 2015 has a "big sister - partner class" of graduates from 2013, and they have a "little sister - partner class" of graduates from 2017. This creates community and brings back memories of competitions with your "odd or even" classmates now as alumni. </a:t>
            </a:r>
            <a:r>
              <a:rPr lang="en-US" sz="1200" b="1" i="0" kern="1200" dirty="0">
                <a:solidFill>
                  <a:schemeClr val="tx1"/>
                </a:solidFill>
                <a:effectLst/>
                <a:latin typeface="+mn-lt"/>
                <a:ea typeface="+mn-ea"/>
                <a:cs typeface="+mn-cs"/>
              </a:rPr>
              <a:t>[click]</a:t>
            </a:r>
          </a:p>
          <a:p>
            <a:pPr rtl="0" fontAlgn="ctr"/>
            <a:r>
              <a:rPr lang="en-US" sz="1200" b="0" i="0" kern="1200" dirty="0">
                <a:solidFill>
                  <a:schemeClr val="tx1"/>
                </a:solidFill>
                <a:effectLst/>
                <a:latin typeface="+mn-lt"/>
                <a:ea typeface="+mn-ea"/>
                <a:cs typeface="+mn-cs"/>
              </a:rPr>
              <a:t>Throughout the day the college continues to update it's social media with which group is in the lead with giving, if they have reached their goal, and photos of the celebrations that are happening on campus. </a:t>
            </a:r>
            <a:r>
              <a:rPr lang="en-US" sz="1200" b="1" i="0" kern="1200" dirty="0">
                <a:solidFill>
                  <a:schemeClr val="tx1"/>
                </a:solidFill>
                <a:effectLst/>
                <a:latin typeface="+mn-lt"/>
                <a:ea typeface="+mn-ea"/>
                <a:cs typeface="+mn-cs"/>
              </a:rPr>
              <a:t>[click]</a:t>
            </a:r>
          </a:p>
          <a:p>
            <a:pPr rtl="0" fontAlgn="ctr"/>
            <a:r>
              <a:rPr lang="en-US" sz="1200" b="0" i="0" kern="1200" dirty="0">
                <a:solidFill>
                  <a:schemeClr val="tx1"/>
                </a:solidFill>
                <a:effectLst/>
                <a:latin typeface="+mn-lt"/>
                <a:ea typeface="+mn-ea"/>
                <a:cs typeface="+mn-cs"/>
              </a:rPr>
              <a:t>At the end of the day, there is a report of how much was raised, a prompt thank you, posts reflecting some of the people honored through donor's gifts, and</a:t>
            </a:r>
            <a:r>
              <a:rPr lang="en-US" sz="1200" b="1" i="0" kern="1200" dirty="0">
                <a:solidFill>
                  <a:schemeClr val="tx1"/>
                </a:solidFill>
                <a:effectLst/>
                <a:latin typeface="+mn-lt"/>
                <a:ea typeface="+mn-ea"/>
                <a:cs typeface="+mn-cs"/>
              </a:rPr>
              <a:t> [click] </a:t>
            </a:r>
            <a:r>
              <a:rPr lang="en-US" sz="1200" b="0" i="0" kern="1200" dirty="0">
                <a:solidFill>
                  <a:schemeClr val="tx1"/>
                </a:solidFill>
                <a:effectLst/>
                <a:latin typeface="+mn-lt"/>
                <a:ea typeface="+mn-ea"/>
                <a:cs typeface="+mn-cs"/>
              </a:rPr>
              <a:t>a celebration including a personal thank you from the president and her dog, bachelor, who has attended every major event since Dr. Jo Allen became president in 2011. </a:t>
            </a:r>
            <a:endParaRPr lang="en-US" sz="1200" b="1"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All of these things bring back the feeling of pride, inclusion, family, and thankfulness for the college in many alumni. They also show how much the gifts mean to the students, faculty, and governance of the college which is appreciation that goes a long way with donors. </a:t>
            </a:r>
          </a:p>
          <a:p>
            <a:pPr rtl="0" fontAlgn="ctr"/>
            <a:endParaRPr lang="en-US" sz="1200" b="0" i="0"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 How is all of this money spent? </a:t>
            </a:r>
            <a:r>
              <a:rPr lang="en-US" sz="1200" b="1" i="0" kern="1200" dirty="0">
                <a:solidFill>
                  <a:schemeClr val="tx1"/>
                </a:solidFill>
                <a:effectLst/>
                <a:latin typeface="+mn-lt"/>
                <a:ea typeface="+mn-ea"/>
                <a:cs typeface="+mn-cs"/>
              </a:rPr>
              <a:t>[click]</a:t>
            </a:r>
          </a:p>
          <a:p>
            <a:pPr rtl="0" fontAlgn="ctr"/>
            <a:endParaRPr lang="en-US" dirty="0"/>
          </a:p>
          <a:p>
            <a:pPr rtl="0" fontAlgn="ctr"/>
            <a:endParaRPr lang="en-US" dirty="0"/>
          </a:p>
          <a:p>
            <a:r>
              <a:rPr lang="en-US" dirty="0"/>
              <a:t>Founders week: </a:t>
            </a:r>
            <a:r>
              <a:rPr lang="en-US" dirty="0">
                <a:hlinkClick r:id="rId3"/>
              </a:rPr>
              <a:t>https://www.instagram.com/p/B880HMWn6Dv/</a:t>
            </a:r>
            <a:endParaRPr lang="en-US" dirty="0"/>
          </a:p>
          <a:p>
            <a:r>
              <a:rPr lang="en-US" dirty="0"/>
              <a:t>Leaders of the college – dean Jackson and president jo </a:t>
            </a:r>
            <a:r>
              <a:rPr lang="en-US" dirty="0" err="1"/>
              <a:t>allen</a:t>
            </a:r>
            <a:r>
              <a:rPr lang="en-US" dirty="0"/>
              <a:t>, parents, past alumni, and current students (with updates of the giving so there is slight pressure to support the institution that is bringing up nostalgia): </a:t>
            </a:r>
            <a:r>
              <a:rPr lang="en-US" dirty="0">
                <a:hlinkClick r:id="rId4"/>
              </a:rPr>
              <a:t>https://www.instagram.com/p/B9A-CndH6mH/</a:t>
            </a:r>
            <a:endParaRPr lang="en-US" dirty="0"/>
          </a:p>
          <a:p>
            <a:r>
              <a:rPr lang="en-US" dirty="0"/>
              <a:t>Giving Day: </a:t>
            </a:r>
            <a:r>
              <a:rPr lang="en-US" dirty="0">
                <a:hlinkClick r:id="rId5"/>
              </a:rPr>
              <a:t>https://www.instagram.com/p/B8_1qumjceP/</a:t>
            </a:r>
            <a:endParaRPr lang="en-US" dirty="0"/>
          </a:p>
          <a:p>
            <a:r>
              <a:rPr lang="en-US" sz="1200" b="0" i="0" kern="1200" dirty="0">
                <a:solidFill>
                  <a:schemeClr val="tx1"/>
                </a:solidFill>
                <a:effectLst/>
                <a:latin typeface="+mn-lt"/>
                <a:ea typeface="+mn-ea"/>
                <a:cs typeface="+mn-cs"/>
              </a:rPr>
              <a:t>Bachelor </a:t>
            </a:r>
            <a:r>
              <a:rPr lang="en-US" dirty="0"/>
              <a:t>: </a:t>
            </a:r>
            <a:r>
              <a:rPr lang="en-US" dirty="0">
                <a:hlinkClick r:id="rId6"/>
              </a:rPr>
              <a:t>https://www.instagram.com/p/B9AmOyQnm4S/</a:t>
            </a:r>
            <a:endParaRPr lang="en-US" dirty="0"/>
          </a:p>
          <a:p>
            <a:r>
              <a:rPr lang="en-US" dirty="0"/>
              <a:t>Totals reached, thank </a:t>
            </a:r>
            <a:r>
              <a:rPr lang="en-US" dirty="0" err="1"/>
              <a:t>you’s</a:t>
            </a:r>
            <a:r>
              <a:rPr lang="en-US" dirty="0"/>
              <a:t> and celebrations: </a:t>
            </a:r>
            <a:r>
              <a:rPr lang="en-US" dirty="0">
                <a:hlinkClick r:id="rId7"/>
              </a:rPr>
              <a:t>https://www.instagram.com/p/B9SVm-RFNVW/</a:t>
            </a:r>
            <a:r>
              <a:rPr lang="en-US" dirty="0"/>
              <a:t> celebrations: </a:t>
            </a:r>
            <a:r>
              <a:rPr lang="en-US" dirty="0">
                <a:hlinkClick r:id="rId8"/>
              </a:rPr>
              <a:t>https://www.instagram.com/p/B9A1xBXnDo2/</a:t>
            </a:r>
            <a:endParaRPr lang="en-US" dirty="0"/>
          </a:p>
          <a:p>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15</a:t>
            </a:fld>
            <a:endParaRPr lang="en-US"/>
          </a:p>
        </p:txBody>
      </p:sp>
    </p:spTree>
    <p:extLst>
      <p:ext uri="{BB962C8B-B14F-4D97-AF65-F5344CB8AC3E}">
        <p14:creationId xmlns:p14="http://schemas.microsoft.com/office/powerpoint/2010/main" val="236990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Clearly, the majority of Meredith's budget is spent on Instruction (44%) and Institutional support (29%). Indicating that their primary focuses are supporting, recruiting, and retaining qualified faculty. </a:t>
            </a:r>
            <a:endParaRPr lang="en-US" sz="1200" b="1" i="0" kern="1200" dirty="0">
              <a:solidFill>
                <a:schemeClr val="tx1"/>
              </a:solidFill>
              <a:effectLst/>
              <a:latin typeface="+mn-lt"/>
              <a:ea typeface="+mn-ea"/>
              <a:cs typeface="+mn-cs"/>
            </a:endParaRPr>
          </a:p>
          <a:p>
            <a:endParaRPr lang="en-US" dirty="0">
              <a:hlinkClick r:id="rId3"/>
            </a:endParaRPr>
          </a:p>
          <a:p>
            <a:r>
              <a:rPr lang="en-US" sz="1200" kern="1200" dirty="0">
                <a:solidFill>
                  <a:schemeClr val="tx1"/>
                </a:solidFill>
                <a:effectLst/>
                <a:latin typeface="+mn-lt"/>
                <a:ea typeface="+mn-ea"/>
                <a:cs typeface="+mn-cs"/>
              </a:rPr>
              <a:t>Looking closer at these categories, </a:t>
            </a:r>
            <a:r>
              <a:rPr lang="en-US" sz="1200" b="1" kern="1200" dirty="0">
                <a:solidFill>
                  <a:schemeClr val="tx1"/>
                </a:solidFill>
                <a:effectLst/>
                <a:latin typeface="+mn-lt"/>
                <a:ea typeface="+mn-ea"/>
                <a:cs typeface="+mn-cs"/>
              </a:rPr>
              <a:t>[click]</a:t>
            </a:r>
            <a:endParaRPr lang="en-US" dirty="0">
              <a:hlinkClick r:id="rId3"/>
            </a:endParaRPr>
          </a:p>
          <a:p>
            <a:endParaRPr lang="en-US" dirty="0">
              <a:hlinkClick r:id="rId3"/>
            </a:endParaRPr>
          </a:p>
          <a:p>
            <a:r>
              <a:rPr lang="en-US" dirty="0">
                <a:hlinkClick r:id="rId3"/>
              </a:rPr>
              <a:t>https://nces.ed.gov/ipeds/datacenter/institutionprofile.aspx?unitId=198950</a:t>
            </a:r>
            <a:endParaRPr lang="en-US" dirty="0"/>
          </a:p>
          <a:p>
            <a:endParaRPr lang="en-US" dirty="0"/>
          </a:p>
          <a:p>
            <a:r>
              <a:rPr lang="en-US" sz="1200" b="0" i="0" kern="1200" dirty="0">
                <a:solidFill>
                  <a:schemeClr val="tx1"/>
                </a:solidFill>
                <a:effectLst/>
                <a:latin typeface="+mn-lt"/>
                <a:ea typeface="+mn-ea"/>
                <a:cs typeface="+mn-cs"/>
              </a:rPr>
              <a:t>Meredith College Institutional Profile. (n.d.). Retrieved February 19, 2020, from https://nces.ed.gov/ipeds/datacenter/institutionprofile.aspx?unitId=198950</a:t>
            </a:r>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16</a:t>
            </a:fld>
            <a:endParaRPr lang="en-US"/>
          </a:p>
        </p:txBody>
      </p:sp>
    </p:spTree>
    <p:extLst>
      <p:ext uri="{BB962C8B-B14F-4D97-AF65-F5344CB8AC3E}">
        <p14:creationId xmlns:p14="http://schemas.microsoft.com/office/powerpoint/2010/main" val="754314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finances allotted for institutional support cover a large variety of expenditures, but a business cannot run smoothly without retaining qualified administrators and providing resources for these professionals to do their job. As seen in the previous slide, having involved faculty such as the social media staff and alumni relations, is an investment that is invaluable to future potential revenue. This thought process also applies to admissions officers, financial officers, and other administrative personal who help the business run smoothly. </a:t>
            </a:r>
            <a:r>
              <a:rPr lang="en-US" sz="1200" b="1" kern="1200" dirty="0">
                <a:solidFill>
                  <a:schemeClr val="tx1"/>
                </a:solidFill>
                <a:effectLst/>
                <a:latin typeface="+mn-lt"/>
                <a:ea typeface="+mn-ea"/>
                <a:cs typeface="+mn-cs"/>
              </a:rPr>
              <a:t>[click]</a:t>
            </a:r>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17</a:t>
            </a:fld>
            <a:endParaRPr lang="en-US"/>
          </a:p>
        </p:txBody>
      </p:sp>
    </p:spTree>
    <p:extLst>
      <p:ext uri="{BB962C8B-B14F-4D97-AF65-F5344CB8AC3E}">
        <p14:creationId xmlns:p14="http://schemas.microsoft.com/office/powerpoint/2010/main" val="1646050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similar thought process applies to the 44% of instruction as a college is only as valuable as the academic education it provides. Through spending the majority of the budget on instruction, the college is investing in faculty support and retention, student academic support and success, and consistent access to instructional materials. </a:t>
            </a:r>
            <a:r>
              <a:rPr lang="en-US" sz="1200" b="1" kern="1200" dirty="0">
                <a:solidFill>
                  <a:schemeClr val="tx1"/>
                </a:solidFill>
                <a:effectLst/>
                <a:latin typeface="+mn-lt"/>
                <a:ea typeface="+mn-ea"/>
                <a:cs typeface="+mn-cs"/>
              </a:rPr>
              <a:t>[click]</a:t>
            </a:r>
          </a:p>
        </p:txBody>
      </p:sp>
      <p:sp>
        <p:nvSpPr>
          <p:cNvPr id="4" name="Slide Number Placeholder 3"/>
          <p:cNvSpPr>
            <a:spLocks noGrp="1"/>
          </p:cNvSpPr>
          <p:nvPr>
            <p:ph type="sldNum" sz="quarter" idx="5"/>
          </p:nvPr>
        </p:nvSpPr>
        <p:spPr/>
        <p:txBody>
          <a:bodyPr/>
          <a:lstStyle/>
          <a:p>
            <a:fld id="{F24F16DD-ACF9-3A4A-83E5-4DE399FB2E72}" type="slidenum">
              <a:rPr lang="en-US" smtClean="0"/>
              <a:t>18</a:t>
            </a:fld>
            <a:endParaRPr lang="en-US"/>
          </a:p>
        </p:txBody>
      </p:sp>
    </p:spTree>
    <p:extLst>
      <p:ext uri="{BB962C8B-B14F-4D97-AF65-F5344CB8AC3E}">
        <p14:creationId xmlns:p14="http://schemas.microsoft.com/office/powerpoint/2010/main" val="288395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noteworthy to evaluate the small amount of budget that the student services (11%) and academic support (16%) takes up. Meredith College boasts many clubs, activities, and support for their students, </a:t>
            </a:r>
          </a:p>
          <a:p>
            <a:r>
              <a:rPr lang="en-US" sz="1200" kern="1200" dirty="0">
                <a:solidFill>
                  <a:schemeClr val="tx1"/>
                </a:solidFill>
                <a:effectLst/>
                <a:latin typeface="+mn-lt"/>
                <a:ea typeface="+mn-ea"/>
                <a:cs typeface="+mn-cs"/>
              </a:rPr>
              <a:t>so it could be expected to take up a larger portion of the expenditure profile. It is also surprising that $0 are spent on research as Meredith has several laboratories with various new projects being pursued each year. I look forward to investigating which expenditure category this research would fall under or how it is funded as Meredith does not receive any state appropriations or governmental grants and contracts.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Through this brief evaluation of Meredith College's expenditure profile, their immense value of instruction and institutional support can be seen.  They clearly believe that investing in quality teaching and support staff could bring a favorable financial return in the future. They also rely heavily on tuition &amp; fees, endowment return, and private gifts, so investing expenses on quality instruction will eventually generate prepared alumni who will, hopefully, feel grateful to the college. Their financial profile shows forward-thinking and current investment into supporting the long-term goal of a large endowment. </a:t>
            </a:r>
            <a:r>
              <a:rPr lang="en-US" sz="1200" b="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19</a:t>
            </a:fld>
            <a:endParaRPr lang="en-US"/>
          </a:p>
        </p:txBody>
      </p:sp>
    </p:spTree>
    <p:extLst>
      <p:ext uri="{BB962C8B-B14F-4D97-AF65-F5344CB8AC3E}">
        <p14:creationId xmlns:p14="http://schemas.microsoft.com/office/powerpoint/2010/main" val="2046641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First, Let's analyze the Carnegie classification. </a:t>
            </a:r>
            <a:r>
              <a:rPr lang="en-US" sz="1200" b="1" i="0" kern="1200" dirty="0">
                <a:solidFill>
                  <a:schemeClr val="tx1"/>
                </a:solidFill>
                <a:effectLst/>
                <a:latin typeface="+mn-lt"/>
                <a:ea typeface="+mn-ea"/>
                <a:cs typeface="+mn-cs"/>
              </a:rPr>
              <a:t>[click]</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2</a:t>
            </a:fld>
            <a:endParaRPr lang="en-US"/>
          </a:p>
        </p:txBody>
      </p:sp>
    </p:spTree>
    <p:extLst>
      <p:ext uri="{BB962C8B-B14F-4D97-AF65-F5344CB8AC3E}">
        <p14:creationId xmlns:p14="http://schemas.microsoft.com/office/powerpoint/2010/main" val="1201591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Thank you for your time, and I hope you enjoyed learning more about Meredith College's classification, history, governance, and financial revenue and expenditure. </a:t>
            </a:r>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Are there any questions? </a:t>
            </a:r>
            <a:r>
              <a:rPr lang="en-US" sz="1200" b="1" i="0" kern="1200" dirty="0">
                <a:solidFill>
                  <a:schemeClr val="tx1"/>
                </a:solidFill>
                <a:effectLst/>
                <a:latin typeface="+mn-lt"/>
                <a:ea typeface="+mn-ea"/>
                <a:cs typeface="+mn-cs"/>
              </a:rPr>
              <a:t>[click]</a:t>
            </a:r>
          </a:p>
          <a:p>
            <a:endParaRPr lang="en-US" dirty="0">
              <a:hlinkClick r:id="rId3"/>
            </a:endParaRPr>
          </a:p>
          <a:p>
            <a:endParaRPr lang="en-US" dirty="0">
              <a:hlinkClick r:id="rId3"/>
            </a:endParaRPr>
          </a:p>
          <a:p>
            <a:endParaRPr lang="en-US" dirty="0">
              <a:hlinkClick r:id="rId3"/>
            </a:endParaRPr>
          </a:p>
          <a:p>
            <a:r>
              <a:rPr lang="en-US" dirty="0">
                <a:hlinkClick r:id="rId3"/>
              </a:rPr>
              <a:t>https://issuu.com/meredithcollege/docs/spring2016magazine_issuu</a:t>
            </a:r>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20</a:t>
            </a:fld>
            <a:endParaRPr lang="en-US"/>
          </a:p>
        </p:txBody>
      </p:sp>
    </p:spTree>
    <p:extLst>
      <p:ext uri="{BB962C8B-B14F-4D97-AF65-F5344CB8AC3E}">
        <p14:creationId xmlns:p14="http://schemas.microsoft.com/office/powerpoint/2010/main" val="4131220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The first two categories we will evaluate are </a:t>
            </a:r>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Basic and the Undergraduate Instructional Program. "Four-year colleges and universities are skewed, in number of institutions toward the Professional Plus Arts and Sciences (31%) and Professions Focus (30%). Enrollments in the four-year sector, are more normally distributed across this spectrum, with a skew toward the Professions Plus Arts and Sciences, and Professions Focus institutions". Meredith College is ranked as "Balances Arts &amp; Sciences/Professions", a category that only 23% of institutions fell into in 2017. This suggests that Meredith is not focusing their attention, recruitment, or financial aspects on one departmental area of focus, but spreads its attention evenly between professional, artistic, and scientific program focus. (Carnegie classifications pg. 3-4)</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 theme among liberal arts colleges in comparison to larger universities. </a:t>
            </a:r>
            <a:r>
              <a:rPr lang="en-US" sz="1200" b="1" kern="1200" dirty="0">
                <a:solidFill>
                  <a:schemeClr val="tx1"/>
                </a:solidFill>
                <a:effectLst/>
                <a:latin typeface="+mn-lt"/>
                <a:ea typeface="+mn-ea"/>
                <a:cs typeface="+mn-cs"/>
              </a:rPr>
              <a:t>[click x2]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rtl="0" fontAlgn="ctr"/>
            <a:r>
              <a:rPr lang="en-US" sz="1200" b="0" i="0" kern="1200" dirty="0">
                <a:solidFill>
                  <a:schemeClr val="tx1"/>
                </a:solidFill>
                <a:effectLst/>
                <a:latin typeface="+mn-lt"/>
                <a:ea typeface="+mn-ea"/>
                <a:cs typeface="+mn-cs"/>
              </a:rPr>
              <a:t>The student level mix is classified as “very high undergraduate” for Meredith college which is evenly distributed with exclusively undergraduate four-year at 18% and high undergraduate at 8%. Understandably this distribution is skewed towards institutions that are exclusively undergraduate two-year programs (34%) as these probably include institutions with higher accessibility such as community colleges.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undergraduate profile is unsurprising as they are a specialized institution. Many of the traditions that make up a student's experience are rooted in history and carried on to integrate the current students into this history on a personal level. </a:t>
            </a:r>
            <a:r>
              <a:rPr lang="en-US" sz="1200" b="1" kern="1200" dirty="0">
                <a:solidFill>
                  <a:schemeClr val="tx1"/>
                </a:solidFill>
                <a:effectLst/>
                <a:latin typeface="+mn-lt"/>
                <a:ea typeface="+mn-ea"/>
                <a:cs typeface="+mn-cs"/>
              </a:rPr>
              <a:t>[click x2] </a:t>
            </a:r>
            <a:r>
              <a:rPr lang="en-US" sz="1200" kern="1200" dirty="0">
                <a:solidFill>
                  <a:schemeClr val="tx1"/>
                </a:solidFill>
                <a:effectLst/>
                <a:latin typeface="+mn-lt"/>
                <a:ea typeface="+mn-ea"/>
                <a:cs typeface="+mn-cs"/>
              </a:rPr>
              <a:t>Meredith's undergraduate profile includes the classifications of: Four-year, full-time (65%), selective (27%), lower transfer-in (30%) where the percentages refer to the category, they fall into versus all institutions ranked. Students are encouraged to graduate in a four-year time after being a full-time student because many of the activities that students are involved in are split into graduating classes.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Along these same lines, </a:t>
            </a:r>
            <a:r>
              <a:rPr lang="en-US" sz="1200" b="1" kern="1200" dirty="0">
                <a:solidFill>
                  <a:schemeClr val="tx1"/>
                </a:solidFill>
                <a:effectLst/>
                <a:latin typeface="+mn-lt"/>
                <a:ea typeface="+mn-ea"/>
                <a:cs typeface="+mn-cs"/>
              </a:rPr>
              <a:t>[click x2] </a:t>
            </a:r>
            <a:r>
              <a:rPr lang="en-US" sz="1200" kern="1200" dirty="0">
                <a:solidFill>
                  <a:schemeClr val="tx1"/>
                </a:solidFill>
                <a:effectLst/>
                <a:latin typeface="+mn-lt"/>
                <a:ea typeface="+mn-ea"/>
                <a:cs typeface="+mn-cs"/>
              </a:rPr>
              <a:t>Meredith being classified as being small (28%) and highly residential (34%) compared to the 2,576 other institutions that are classified is also unsurprising. Residential students are available to participate in many more on-campus events that non-residential students find inaccessible. Each event, whether traditional, educational, or just for fun, plays a part in the overall student experience. This experience is a large reason why students choose to attend Meredith college as it is unique and geared towards the specific goal of educating women. (Carnegie classifications pg. 4-6)</a:t>
            </a:r>
          </a:p>
          <a:p>
            <a:r>
              <a:rPr lang="en-US" sz="1200" b="1" kern="1200" dirty="0">
                <a:solidFill>
                  <a:schemeClr val="tx1"/>
                </a:solidFill>
                <a:effectLst/>
                <a:latin typeface="+mn-lt"/>
                <a:ea typeface="+mn-ea"/>
                <a:cs typeface="+mn-cs"/>
              </a:rPr>
              <a:t>[click x2]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the level, control, and student population reflect again that Meredith is a 4-year or above university that is classified as being private not-for-profit with an overall student population as of Fall 2017 of 1,980 students. </a:t>
            </a:r>
            <a:r>
              <a:rPr lang="en-US" sz="1200" b="1" kern="1200" dirty="0">
                <a:solidFill>
                  <a:schemeClr val="tx1"/>
                </a:solidFill>
                <a:effectLst/>
                <a:latin typeface="+mn-lt"/>
                <a:ea typeface="+mn-ea"/>
                <a:cs typeface="+mn-cs"/>
              </a:rPr>
              <a:t>[click]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Carnegie Classification of Institutions of Higher Education ®. (n.d.). Retrieved January 29, 2020, from https://carnegieclassifications.iu.edu/lookup/view_institution.php?limit=0,50&amp;clq=&amp;start_page=lookup.php&amp;backurl=lookup.php&amp;unit_id=198950&amp;submit=FIND</a:t>
            </a:r>
          </a:p>
          <a:p>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3</a:t>
            </a:fld>
            <a:endParaRPr lang="en-US"/>
          </a:p>
        </p:txBody>
      </p:sp>
    </p:spTree>
    <p:extLst>
      <p:ext uri="{BB962C8B-B14F-4D97-AF65-F5344CB8AC3E}">
        <p14:creationId xmlns:p14="http://schemas.microsoft.com/office/powerpoint/2010/main" val="472064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Moving to a different classification scale, the U.S. News &amp; World Report, which provides clear information useful in comparing many colleges in order to help parents, students, or guidance counselors to choose the school that is the best fit. It provides a brief history of the institution including year founded, campus setting, endowment, and tuition and fees as well as providing a school mission and unique qualities that is provided to them by the institution. </a:t>
            </a:r>
            <a:r>
              <a:rPr lang="en-US" sz="1200" b="1" kern="1200" dirty="0">
                <a:solidFill>
                  <a:schemeClr val="tx1"/>
                </a:solidFill>
                <a:effectLst/>
                <a:latin typeface="+mn-lt"/>
                <a:ea typeface="+mn-ea"/>
                <a:cs typeface="+mn-cs"/>
              </a:rPr>
              <a:t>[click]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All U.S. News rankings are determined by six categories: Outcomes (35%), Faculty Resources (20%), Expert Opinion (20%), Financial resources (10%), Student Excellence (10%), and Alumni Giving (5%). The most weighted category, outcomes, includes an additional breakdown of categories including "graduation and retention (22%), graduation rate performance (8%) and social mobility (5%)" (How we rank Outcomes). This category is interesting because it takes into account the institutions support of accessibility and success of Pell Grant recipients' success and performance. This forward-thinking ranking system is providing incentive for colleges and universities to support and give opportunities to students from lower socioeconomically standing. It also presents challenges to these institutions to take chances on students who have potential to be successful but may not be traditional students with high chances of success. (How U.S. News Calculated the 2020 Best Colleges Rankings) </a:t>
            </a:r>
            <a:r>
              <a:rPr lang="en-US" sz="1200" b="1" i="0" kern="1200" dirty="0">
                <a:solidFill>
                  <a:schemeClr val="tx1"/>
                </a:solidFill>
                <a:effectLst/>
                <a:latin typeface="+mn-lt"/>
                <a:ea typeface="+mn-ea"/>
                <a:cs typeface="+mn-cs"/>
              </a:rPr>
              <a:t>[click]</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U.S. News Calculated the 2020 Best Colleges Rankings. (n.d.). Retrieved January 29, 2020, from https://www.usnews.com/education/best-colleges/articles/how-us-news-calculated-the-rankings</a:t>
            </a:r>
          </a:p>
          <a:p>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4</a:t>
            </a:fld>
            <a:endParaRPr lang="en-US"/>
          </a:p>
        </p:txBody>
      </p:sp>
    </p:spTree>
    <p:extLst>
      <p:ext uri="{BB962C8B-B14F-4D97-AF65-F5344CB8AC3E}">
        <p14:creationId xmlns:p14="http://schemas.microsoft.com/office/powerpoint/2010/main" val="142196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Meredith College is ranked as #148 in National Liberal Arts Colleges tying with 5 other colleges. This category puts, "focus almost exclusively on undergraduate education and award at least 50% of their degrees in the arts and sciences." </a:t>
            </a:r>
            <a:r>
              <a:rPr lang="en-US" sz="1200" b="1" kern="1200" dirty="0">
                <a:solidFill>
                  <a:schemeClr val="tx1"/>
                </a:solidFill>
                <a:effectLst/>
                <a:latin typeface="+mn-lt"/>
                <a:ea typeface="+mn-ea"/>
                <a:cs typeface="+mn-cs"/>
              </a:rPr>
              <a:t>[click x2]</a:t>
            </a:r>
            <a:r>
              <a:rPr lang="en-US" sz="1200" kern="1200" dirty="0">
                <a:solidFill>
                  <a:schemeClr val="tx1"/>
                </a:solidFill>
                <a:effectLst/>
                <a:latin typeface="+mn-lt"/>
                <a:ea typeface="+mn-ea"/>
                <a:cs typeface="+mn-cs"/>
              </a:rPr>
              <a:t> Meredith is also ranked as #60 in Best Undergraduate Teaching and </a:t>
            </a:r>
            <a:r>
              <a:rPr lang="en-US" sz="1200" b="1" kern="1200" dirty="0">
                <a:solidFill>
                  <a:schemeClr val="tx1"/>
                </a:solidFill>
                <a:effectLst/>
                <a:latin typeface="+mn-lt"/>
                <a:ea typeface="+mn-ea"/>
                <a:cs typeface="+mn-cs"/>
              </a:rPr>
              <a:t>[click x2]</a:t>
            </a:r>
            <a:r>
              <a:rPr lang="en-US" sz="1200" kern="1200" dirty="0">
                <a:solidFill>
                  <a:schemeClr val="tx1"/>
                </a:solidFill>
                <a:effectLst/>
                <a:latin typeface="+mn-lt"/>
                <a:ea typeface="+mn-ea"/>
                <a:cs typeface="+mn-cs"/>
              </a:rPr>
              <a:t> #113 in Top Performers on Social Mobility.  (How Does Meredith College Rank Among America's Best Colleges?) </a:t>
            </a:r>
            <a:r>
              <a:rPr lang="en-US" sz="1200" b="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Does Meredith College Rank Among America's Best Colleges? (n.d.). Retrieved January 29, 2020, from https://www.usnews.com/best-colleges/meredith-college-2945</a:t>
            </a:r>
          </a:p>
          <a:p>
            <a:endParaRPr lang="en-US" dirty="0">
              <a:hlinkClick r:id="rId3"/>
            </a:endParaRPr>
          </a:p>
          <a:p>
            <a:endParaRPr lang="en-US" dirty="0">
              <a:hlinkClick r:id="rId3"/>
            </a:endParaRPr>
          </a:p>
        </p:txBody>
      </p:sp>
      <p:sp>
        <p:nvSpPr>
          <p:cNvPr id="4" name="Slide Number Placeholder 3"/>
          <p:cNvSpPr>
            <a:spLocks noGrp="1"/>
          </p:cNvSpPr>
          <p:nvPr>
            <p:ph type="sldNum" sz="quarter" idx="5"/>
          </p:nvPr>
        </p:nvSpPr>
        <p:spPr/>
        <p:txBody>
          <a:bodyPr/>
          <a:lstStyle/>
          <a:p>
            <a:fld id="{F24F16DD-ACF9-3A4A-83E5-4DE399FB2E72}" type="slidenum">
              <a:rPr lang="en-US" smtClean="0"/>
              <a:t>5</a:t>
            </a:fld>
            <a:endParaRPr lang="en-US"/>
          </a:p>
        </p:txBody>
      </p:sp>
    </p:spTree>
    <p:extLst>
      <p:ext uri="{BB962C8B-B14F-4D97-AF65-F5344CB8AC3E}">
        <p14:creationId xmlns:p14="http://schemas.microsoft.com/office/powerpoint/2010/main" val="3401577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Now that we know the basics about Meredith's National rank and more details about it's Carnegie classification, let's examine a brief timeline of key events in Meredith College's History. </a:t>
            </a:r>
            <a:r>
              <a:rPr lang="en-US" sz="1200" b="1" i="0" kern="1200" dirty="0">
                <a:solidFill>
                  <a:schemeClr val="tx1"/>
                </a:solidFill>
                <a:effectLst/>
                <a:latin typeface="+mn-lt"/>
                <a:ea typeface="+mn-ea"/>
                <a:cs typeface="+mn-cs"/>
              </a:rPr>
              <a:t>[click]</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6</a:t>
            </a:fld>
            <a:endParaRPr lang="en-US"/>
          </a:p>
        </p:txBody>
      </p:sp>
    </p:spTree>
    <p:extLst>
      <p:ext uri="{BB962C8B-B14F-4D97-AF65-F5344CB8AC3E}">
        <p14:creationId xmlns:p14="http://schemas.microsoft.com/office/powerpoint/2010/main" val="777573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Meredith College was founded following the establishment of the University of North Carolina at Chapel Hill by the state, Greensboro College in 1838 by the Methodist Church, and St. Augustine's College in 1867 by the Episcopal church. Meredith is now a Historical Landmark in Raleigh, North Carolina. </a:t>
            </a:r>
            <a:r>
              <a:rPr lang="en-US" sz="1200" b="1" i="0" kern="1200" dirty="0">
                <a:solidFill>
                  <a:schemeClr val="tx1"/>
                </a:solidFill>
                <a:effectLst/>
                <a:latin typeface="+mn-lt"/>
                <a:ea typeface="+mn-ea"/>
                <a:cs typeface="+mn-cs"/>
              </a:rPr>
              <a:t>[click]</a:t>
            </a: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At this time, North Carolina realized that the higher education options for the women were lacking. Conversations began "In 1835 (when) the North Carolina Baptist State Convention met and debated the possibility of forming," as Thomas Meredith a member of the committee proposed, "a 'female seminary of higher order'…however, </a:t>
            </a:r>
            <a:r>
              <a:rPr lang="en-US" sz="1200" b="1" i="0" kern="1200" dirty="0">
                <a:solidFill>
                  <a:schemeClr val="tx1"/>
                </a:solidFill>
                <a:effectLst/>
                <a:latin typeface="+mn-lt"/>
                <a:ea typeface="+mn-ea"/>
                <a:cs typeface="+mn-cs"/>
              </a:rPr>
              <a:t>[click] </a:t>
            </a:r>
            <a:r>
              <a:rPr lang="en-US" sz="1200" b="0" i="0" kern="1200" dirty="0">
                <a:solidFill>
                  <a:schemeClr val="tx1"/>
                </a:solidFill>
                <a:effectLst/>
                <a:latin typeface="+mn-lt"/>
                <a:ea typeface="+mn-ea"/>
                <a:cs typeface="+mn-cs"/>
              </a:rPr>
              <a:t>the Baptist Convention did not commission a female school until 1889" (Martin, 2016, para. 2). </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Meredith College, </a:t>
            </a:r>
            <a:r>
              <a:rPr lang="en-US" sz="1200" b="1" i="0" kern="1200" dirty="0">
                <a:solidFill>
                  <a:schemeClr val="tx1"/>
                </a:solidFill>
                <a:effectLst/>
                <a:latin typeface="+mn-lt"/>
                <a:ea typeface="+mn-ea"/>
                <a:cs typeface="+mn-cs"/>
              </a:rPr>
              <a:t>[click x2] </a:t>
            </a:r>
            <a:r>
              <a:rPr lang="en-US" sz="1200" b="0" i="0" kern="1200" dirty="0">
                <a:solidFill>
                  <a:schemeClr val="tx1"/>
                </a:solidFill>
                <a:effectLst/>
                <a:latin typeface="+mn-lt"/>
                <a:ea typeface="+mn-ea"/>
                <a:cs typeface="+mn-cs"/>
              </a:rPr>
              <a:t>then known as the Baptist Female University, was chartered in 1891, and </a:t>
            </a:r>
            <a:r>
              <a:rPr lang="en-US" sz="1200" b="1" i="0" kern="1200" dirty="0">
                <a:solidFill>
                  <a:schemeClr val="tx1"/>
                </a:solidFill>
                <a:effectLst/>
                <a:latin typeface="+mn-lt"/>
                <a:ea typeface="+mn-ea"/>
                <a:cs typeface="+mn-cs"/>
              </a:rPr>
              <a:t>[click] </a:t>
            </a:r>
            <a:r>
              <a:rPr lang="en-US" sz="1200" b="0" i="0" kern="1200" dirty="0">
                <a:solidFill>
                  <a:schemeClr val="tx1"/>
                </a:solidFill>
                <a:effectLst/>
                <a:latin typeface="+mn-lt"/>
                <a:ea typeface="+mn-ea"/>
                <a:cs typeface="+mn-cs"/>
              </a:rPr>
              <a:t>had their first student enrollment in 1899.  Three years later, </a:t>
            </a:r>
            <a:r>
              <a:rPr lang="en-US" sz="1200" b="1" i="0" kern="1200" dirty="0">
                <a:solidFill>
                  <a:schemeClr val="tx1"/>
                </a:solidFill>
                <a:effectLst/>
                <a:latin typeface="+mn-lt"/>
                <a:ea typeface="+mn-ea"/>
                <a:cs typeface="+mn-cs"/>
              </a:rPr>
              <a:t>[click x 2] </a:t>
            </a:r>
            <a:r>
              <a:rPr lang="en-US" sz="1200" b="0" i="0" kern="1200" dirty="0">
                <a:solidFill>
                  <a:schemeClr val="tx1"/>
                </a:solidFill>
                <a:effectLst/>
                <a:latin typeface="+mn-lt"/>
                <a:ea typeface="+mn-ea"/>
                <a:cs typeface="+mn-cs"/>
              </a:rPr>
              <a:t>they had their first graduating class of just ten students in 1902. These students, now known as the "immortal ten" are icons to all students and alumnae. Interestingly enough, the first graduating class paid just $165.50 per year for room, board, and tuition. They also started the school's endowment through their contribution of $19.75. </a:t>
            </a:r>
            <a:r>
              <a:rPr lang="en-US" sz="1200" b="1" i="0" kern="1200" dirty="0">
                <a:solidFill>
                  <a:schemeClr val="tx1"/>
                </a:solidFill>
                <a:effectLst/>
                <a:latin typeface="+mn-lt"/>
                <a:ea typeface="+mn-ea"/>
                <a:cs typeface="+mn-cs"/>
              </a:rPr>
              <a:t>[click x2]</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Later in 1909, the name was changed for the second time to Meredith College to honor Thomas Meredith, as it was his proposal that began the process of Meredith College's origin. "The name's lack of pretentiousness its brevity, and it beauty of sound were welcome," the vice-president of the college, Johnson said (Maxwell, 2016, para 11). </a:t>
            </a:r>
            <a:r>
              <a:rPr lang="en-US" sz="1200" b="1" i="0" kern="1200" dirty="0">
                <a:solidFill>
                  <a:schemeClr val="tx1"/>
                </a:solidFill>
                <a:effectLst/>
                <a:latin typeface="+mn-lt"/>
                <a:ea typeface="+mn-ea"/>
                <a:cs typeface="+mn-cs"/>
              </a:rPr>
              <a:t>[click x2]</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In 1921, Meredith was admitted to the Southern Associations of Colleges and Schools, </a:t>
            </a:r>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and in 1928, Meredith College was the first women's college in North Carolina to receive the distinction of "approved colleges" by The Association of American Universities. It was the fourth school in North Carolina to receive this distinction. </a:t>
            </a:r>
            <a:r>
              <a:rPr lang="en-US" sz="1200" b="1" i="0" kern="1200" dirty="0">
                <a:solidFill>
                  <a:schemeClr val="tx1"/>
                </a:solidFill>
                <a:effectLst/>
                <a:latin typeface="+mn-lt"/>
                <a:ea typeface="+mn-ea"/>
                <a:cs typeface="+mn-cs"/>
              </a:rPr>
              <a:t>[click]</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Meredith also has a history of supporting underrepresented students. </a:t>
            </a:r>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Gwendolyn Matthews Hilliard, the school's first African American student graduated in 1971. </a:t>
            </a:r>
            <a:r>
              <a:rPr lang="en-US" sz="1200" b="1" i="0" kern="1200" dirty="0">
                <a:solidFill>
                  <a:schemeClr val="tx1"/>
                </a:solidFill>
                <a:effectLst/>
                <a:latin typeface="+mn-lt"/>
                <a:ea typeface="+mn-ea"/>
                <a:cs typeface="+mn-cs"/>
              </a:rPr>
              <a:t>[click x2]</a:t>
            </a:r>
            <a:r>
              <a:rPr lang="en-US" sz="1200" b="0" i="0" kern="1200" dirty="0">
                <a:solidFill>
                  <a:schemeClr val="tx1"/>
                </a:solidFill>
                <a:effectLst/>
                <a:latin typeface="+mn-lt"/>
                <a:ea typeface="+mn-ea"/>
                <a:cs typeface="+mn-cs"/>
              </a:rPr>
              <a:t> In 1974 Dr. Sandra Thomas became the college's first female vice president, and under her leadership the school took up the cause of women's rights. In fact, in 1997, </a:t>
            </a:r>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"Meredith College broke its close ties with the Baptist State Convention to give the school autonomy amid concerns about the convention's views on women" (Maxwell, 2016 para. 50). </a:t>
            </a:r>
          </a:p>
          <a:p>
            <a:pPr rtl="0" fontAlgn="ctr"/>
            <a:endParaRPr lang="en-US" sz="1200" b="0" i="0" kern="1200" dirty="0">
              <a:solidFill>
                <a:schemeClr val="tx1"/>
              </a:solidFill>
              <a:effectLst/>
              <a:latin typeface="+mn-lt"/>
              <a:ea typeface="+mn-ea"/>
              <a:cs typeface="+mn-cs"/>
            </a:endParaRPr>
          </a:p>
          <a:p>
            <a:pPr rtl="0" fontAlgn="ctr"/>
            <a:r>
              <a:rPr lang="en-US" sz="1200" b="1" i="0" kern="1200" dirty="0">
                <a:solidFill>
                  <a:schemeClr val="tx1"/>
                </a:solidFill>
                <a:effectLst/>
                <a:latin typeface="+mn-lt"/>
                <a:ea typeface="+mn-ea"/>
                <a:cs typeface="+mn-cs"/>
              </a:rPr>
              <a:t>[click x2]</a:t>
            </a:r>
            <a:r>
              <a:rPr lang="en-US" sz="1200" b="0" i="0" kern="1200" dirty="0">
                <a:solidFill>
                  <a:schemeClr val="tx1"/>
                </a:solidFill>
                <a:effectLst/>
                <a:latin typeface="+mn-lt"/>
                <a:ea typeface="+mn-ea"/>
                <a:cs typeface="+mn-cs"/>
              </a:rPr>
              <a:t> In 1999 Dr. Mareen A. Hartford became Meredith's first female president, and upon her retirement in 2011 </a:t>
            </a:r>
            <a:r>
              <a:rPr lang="en-US" sz="1200" b="1" i="0" kern="1200" dirty="0">
                <a:solidFill>
                  <a:schemeClr val="tx1"/>
                </a:solidFill>
                <a:effectLst/>
                <a:latin typeface="+mn-lt"/>
                <a:ea typeface="+mn-ea"/>
                <a:cs typeface="+mn-cs"/>
              </a:rPr>
              <a:t>[click x3]</a:t>
            </a:r>
            <a:r>
              <a:rPr lang="en-US" sz="1200" b="0" i="0" kern="1200" dirty="0">
                <a:solidFill>
                  <a:schemeClr val="tx1"/>
                </a:solidFill>
                <a:effectLst/>
                <a:latin typeface="+mn-lt"/>
                <a:ea typeface="+mn-ea"/>
                <a:cs typeface="+mn-cs"/>
              </a:rPr>
              <a:t> a Meredith graduate, Dr. Jo Allen took her place. </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Currently, under Dr. Jo Allen's leadership, Meredith is focusing on personal and professional development programs for students and graduates, adult education programs, international education at their campus in Sansepolcro, Italy, and various other endeavors. Financially there is a focus on increasing the College's endowment to provide further stability and accessibility to students in the future. </a:t>
            </a:r>
            <a:r>
              <a:rPr lang="en-US" sz="1200" b="1" i="0" kern="1200" dirty="0">
                <a:solidFill>
                  <a:schemeClr val="tx1"/>
                </a:solidFill>
                <a:effectLst/>
                <a:latin typeface="+mn-lt"/>
                <a:ea typeface="+mn-ea"/>
                <a:cs typeface="+mn-cs"/>
              </a:rPr>
              <a:t>[click]</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Martin, J. (2016). Meredith College. Retrieved January 23, 2020, from </a:t>
            </a:r>
            <a:r>
              <a:rPr lang="en-US" sz="1200" u="sng" kern="1200" dirty="0">
                <a:solidFill>
                  <a:schemeClr val="tx1"/>
                </a:solidFill>
                <a:effectLst/>
                <a:latin typeface="+mn-lt"/>
                <a:ea typeface="+mn-ea"/>
                <a:cs typeface="+mn-cs"/>
                <a:hlinkClick r:id="rId3"/>
              </a:rPr>
              <a:t>https://northcarolinahistory.org/encyclopedia/meredith-college/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Maxwell, L. (2016, February 25). Meredith College Timeline. Retrieved January 23, 2020, from https://www.meredith.edu/news/meredith-college-timeline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Meredith College. (n.d.). Retrieved January 23, 2020, from https://collegescorecard.ed.gov/school/?198950-Meredith-College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Immortal ten:</a:t>
            </a:r>
            <a:br>
              <a:rPr lang="en-US" sz="1200" kern="1200" dirty="0">
                <a:solidFill>
                  <a:schemeClr val="tx1"/>
                </a:solidFill>
                <a:effectLst/>
                <a:latin typeface="+mn-lt"/>
                <a:ea typeface="+mn-ea"/>
                <a:cs typeface="+mn-cs"/>
              </a:rPr>
            </a:br>
            <a:r>
              <a:rPr lang="en-US" dirty="0">
                <a:hlinkClick r:id="rId4"/>
              </a:rPr>
              <a:t>https://infotogo.meredith.edu/archives_collegehistory/arch_immortalten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Historical marker: </a:t>
            </a:r>
            <a:r>
              <a:rPr lang="en-US" dirty="0">
                <a:hlinkClick r:id="rId5"/>
              </a:rPr>
              <a:t>http://www.ncmarkers.com/Markers.aspx?MarkerId=H-38</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Everything else: </a:t>
            </a:r>
            <a:r>
              <a:rPr lang="en-US" dirty="0">
                <a:hlinkClick r:id="rId6"/>
              </a:rPr>
              <a:t>https://www.meredith.edu/news/meredith-college-timeline#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4F16DD-ACF9-3A4A-83E5-4DE399FB2E72}" type="slidenum">
              <a:rPr lang="en-US" smtClean="0"/>
              <a:t>7</a:t>
            </a:fld>
            <a:endParaRPr lang="en-US"/>
          </a:p>
        </p:txBody>
      </p:sp>
    </p:spTree>
    <p:extLst>
      <p:ext uri="{BB962C8B-B14F-4D97-AF65-F5344CB8AC3E}">
        <p14:creationId xmlns:p14="http://schemas.microsoft.com/office/powerpoint/2010/main" val="3292459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Along these same lines, let's further examine the governance structure and distinctive senior leadership of Meredith College. </a:t>
            </a:r>
            <a:r>
              <a:rPr lang="en-US" sz="1200" b="1" i="0" kern="1200" dirty="0">
                <a:solidFill>
                  <a:schemeClr val="tx1"/>
                </a:solidFill>
                <a:effectLst/>
                <a:latin typeface="+mn-lt"/>
                <a:ea typeface="+mn-ea"/>
                <a:cs typeface="+mn-cs"/>
              </a:rPr>
              <a:t>[click]</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24F16DD-ACF9-3A4A-83E5-4DE399FB2E72}" type="slidenum">
              <a:rPr lang="en-US" smtClean="0"/>
              <a:t>8</a:t>
            </a:fld>
            <a:endParaRPr lang="en-US"/>
          </a:p>
        </p:txBody>
      </p:sp>
    </p:spTree>
    <p:extLst>
      <p:ext uri="{BB962C8B-B14F-4D97-AF65-F5344CB8AC3E}">
        <p14:creationId xmlns:p14="http://schemas.microsoft.com/office/powerpoint/2010/main" val="395692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Meredith College’s Board of Trustees includes 35 members. 25 of these members are graduates of Meredith College. Interestingly enough, the 10 members of the board who are not Meredith Graduates are men. Presumably they have close connection to the college through either being a professor or a part of the administration in the past. The chair, the vice chair, and the previous chair are all graduates of Meredith College. This suggests that the college really values their alumni and respect the degree and experience that their graduates hold. </a:t>
            </a:r>
            <a:r>
              <a:rPr lang="en-US" sz="1200" b="1" i="0" kern="1200" dirty="0">
                <a:solidFill>
                  <a:schemeClr val="tx1"/>
                </a:solidFill>
                <a:effectLst/>
                <a:latin typeface="+mn-lt"/>
                <a:ea typeface="+mn-ea"/>
                <a:cs typeface="+mn-cs"/>
              </a:rPr>
              <a:t>[click]</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The senior leadership is a fairly small group of people, so it seems like they must need to cooperate with each other closely. Information is probably shared quickly and efficiently. President Jo Allen is the first Meredith College graduate to be President of the college, and her initiatives to improve the college have been improving quicker and more smoothly than projected. This suggests that there is agreement and teamwork in the senior leadership. </a:t>
            </a:r>
            <a:r>
              <a:rPr lang="en-US" sz="1200" b="1" i="0" kern="1200" dirty="0">
                <a:solidFill>
                  <a:schemeClr val="tx1"/>
                </a:solidFill>
                <a:effectLst/>
                <a:latin typeface="+mn-lt"/>
                <a:ea typeface="+mn-ea"/>
                <a:cs typeface="+mn-cs"/>
              </a:rPr>
              <a:t>[click]</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Most surprising is the longevity and qualifications of the members of the board and executive leadership. The positions seem to not experience a lot of turnover from one year to the next. For example, there have only been eight presidents of the college between the years of 1899 – present. Each president has facilitated, met, or exceed their goals for endowment growth, more student enrollment, and campus expansion. These goals could not have been met or exceeded without having executive leadership that has strong communication and the ability to work closely. The continued small size of the executive leadership reflects this trend. </a:t>
            </a:r>
            <a:r>
              <a:rPr lang="en-US" sz="1200" b="1" i="0" kern="1200" dirty="0">
                <a:solidFill>
                  <a:schemeClr val="tx1"/>
                </a:solidFill>
                <a:effectLst/>
                <a:latin typeface="+mn-lt"/>
                <a:ea typeface="+mn-ea"/>
                <a:cs typeface="+mn-cs"/>
              </a:rPr>
              <a:t>[click]</a:t>
            </a:r>
          </a:p>
          <a:p>
            <a:pPr rtl="0" fontAlgn="ctr"/>
            <a:endParaRPr lang="en-US" sz="1200" b="1" i="0" kern="1200" dirty="0">
              <a:solidFill>
                <a:schemeClr val="tx1"/>
              </a:solidFill>
              <a:effectLst/>
              <a:latin typeface="+mn-lt"/>
              <a:ea typeface="+mn-ea"/>
              <a:cs typeface="+mn-cs"/>
            </a:endParaRPr>
          </a:p>
          <a:p>
            <a:pPr rtl="0" fontAlgn="ct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Going Strong. (n.d.). Retrieved January 23, 2020, from https://www.meredith.edu/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Picture of Dr. Jo Allen: </a:t>
            </a:r>
            <a:r>
              <a:rPr lang="en-US" sz="1200" dirty="0">
                <a:hlinkClick r:id="rId3"/>
              </a:rPr>
              <a:t>https://www.meredith.edu/president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4F16DD-ACF9-3A4A-83E5-4DE399FB2E72}" type="slidenum">
              <a:rPr lang="en-US" smtClean="0"/>
              <a:t>9</a:t>
            </a:fld>
            <a:endParaRPr lang="en-US"/>
          </a:p>
        </p:txBody>
      </p:sp>
    </p:spTree>
    <p:extLst>
      <p:ext uri="{BB962C8B-B14F-4D97-AF65-F5344CB8AC3E}">
        <p14:creationId xmlns:p14="http://schemas.microsoft.com/office/powerpoint/2010/main" val="354447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327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914400" y="879231"/>
            <a:ext cx="8305800" cy="5978769"/>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195694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5067300" y="1"/>
            <a:ext cx="2057400" cy="3429000"/>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5" name="Picture Placeholder 4"/>
          <p:cNvSpPr>
            <a:spLocks noGrp="1"/>
          </p:cNvSpPr>
          <p:nvPr>
            <p:ph type="pic" sz="quarter" idx="12" hasCustomPrompt="1"/>
          </p:nvPr>
        </p:nvSpPr>
        <p:spPr>
          <a:xfrm>
            <a:off x="5067300" y="3429000"/>
            <a:ext cx="2057400" cy="3429000"/>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6" name="Picture Placeholder 4"/>
          <p:cNvSpPr>
            <a:spLocks noGrp="1"/>
          </p:cNvSpPr>
          <p:nvPr>
            <p:ph type="pic" sz="quarter" idx="13" hasCustomPrompt="1"/>
          </p:nvPr>
        </p:nvSpPr>
        <p:spPr>
          <a:xfrm>
            <a:off x="7124700" y="3429000"/>
            <a:ext cx="2095500" cy="3429000"/>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7" name="Picture Placeholder 4"/>
          <p:cNvSpPr>
            <a:spLocks noGrp="1"/>
          </p:cNvSpPr>
          <p:nvPr>
            <p:ph type="pic" sz="quarter" idx="14" hasCustomPrompt="1"/>
          </p:nvPr>
        </p:nvSpPr>
        <p:spPr>
          <a:xfrm>
            <a:off x="7124700" y="1354016"/>
            <a:ext cx="2095500" cy="2074984"/>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8" name="Picture Placeholder 4"/>
          <p:cNvSpPr>
            <a:spLocks noGrp="1"/>
          </p:cNvSpPr>
          <p:nvPr>
            <p:ph type="pic" sz="quarter" idx="15" hasCustomPrompt="1"/>
          </p:nvPr>
        </p:nvSpPr>
        <p:spPr>
          <a:xfrm>
            <a:off x="9220200" y="1354016"/>
            <a:ext cx="2057400" cy="2074984"/>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9" name="Picture Placeholder 4"/>
          <p:cNvSpPr>
            <a:spLocks noGrp="1"/>
          </p:cNvSpPr>
          <p:nvPr>
            <p:ph type="pic" sz="quarter" idx="16" hasCustomPrompt="1"/>
          </p:nvPr>
        </p:nvSpPr>
        <p:spPr>
          <a:xfrm>
            <a:off x="2971800" y="1354015"/>
            <a:ext cx="2095500" cy="3807069"/>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1250875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5067300" y="1"/>
            <a:ext cx="2057400" cy="3429000"/>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5" name="Picture Placeholder 4"/>
          <p:cNvSpPr>
            <a:spLocks noGrp="1"/>
          </p:cNvSpPr>
          <p:nvPr>
            <p:ph type="pic" sz="quarter" idx="12" hasCustomPrompt="1"/>
          </p:nvPr>
        </p:nvSpPr>
        <p:spPr>
          <a:xfrm>
            <a:off x="7124700" y="1"/>
            <a:ext cx="2095500" cy="3920066"/>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6" name="Picture Placeholder 4"/>
          <p:cNvSpPr>
            <a:spLocks noGrp="1"/>
          </p:cNvSpPr>
          <p:nvPr>
            <p:ph type="pic" sz="quarter" idx="13" hasCustomPrompt="1"/>
          </p:nvPr>
        </p:nvSpPr>
        <p:spPr>
          <a:xfrm>
            <a:off x="9220200" y="1"/>
            <a:ext cx="2057400" cy="2158999"/>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7" name="Picture Placeholder 4"/>
          <p:cNvSpPr>
            <a:spLocks noGrp="1"/>
          </p:cNvSpPr>
          <p:nvPr>
            <p:ph type="pic" sz="quarter" idx="14" hasCustomPrompt="1"/>
          </p:nvPr>
        </p:nvSpPr>
        <p:spPr>
          <a:xfrm>
            <a:off x="11277600" y="1"/>
            <a:ext cx="2057400" cy="2971799"/>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8" name="Picture Placeholder 4"/>
          <p:cNvSpPr>
            <a:spLocks noGrp="1"/>
          </p:cNvSpPr>
          <p:nvPr>
            <p:ph type="pic" sz="quarter" idx="15" hasCustomPrompt="1"/>
          </p:nvPr>
        </p:nvSpPr>
        <p:spPr>
          <a:xfrm>
            <a:off x="2971800" y="1"/>
            <a:ext cx="2095500" cy="3615266"/>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9" name="Picture Placeholder 4"/>
          <p:cNvSpPr>
            <a:spLocks noGrp="1"/>
          </p:cNvSpPr>
          <p:nvPr>
            <p:ph type="pic" sz="quarter" idx="16" hasCustomPrompt="1"/>
          </p:nvPr>
        </p:nvSpPr>
        <p:spPr>
          <a:xfrm>
            <a:off x="914400" y="1"/>
            <a:ext cx="2057400" cy="3047999"/>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10" name="Picture Placeholder 4"/>
          <p:cNvSpPr>
            <a:spLocks noGrp="1"/>
          </p:cNvSpPr>
          <p:nvPr>
            <p:ph type="pic" sz="quarter" idx="17" hasCustomPrompt="1"/>
          </p:nvPr>
        </p:nvSpPr>
        <p:spPr>
          <a:xfrm>
            <a:off x="-1143000" y="2"/>
            <a:ext cx="2057400" cy="2683932"/>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158867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p:cNvSpPr>
            <a:spLocks noGrp="1"/>
          </p:cNvSpPr>
          <p:nvPr>
            <p:ph type="pic" sz="quarter" idx="10" hasCustomPrompt="1"/>
          </p:nvPr>
        </p:nvSpPr>
        <p:spPr>
          <a:xfrm>
            <a:off x="9220200" y="0"/>
            <a:ext cx="2971800" cy="6858000"/>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1755504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4"/>
          <p:cNvSpPr>
            <a:spLocks noGrp="1"/>
          </p:cNvSpPr>
          <p:nvPr>
            <p:ph type="pic" sz="quarter" idx="10" hasCustomPrompt="1"/>
          </p:nvPr>
        </p:nvSpPr>
        <p:spPr>
          <a:xfrm>
            <a:off x="0" y="0"/>
            <a:ext cx="2971800" cy="6858000"/>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7124700" y="796842"/>
            <a:ext cx="4152900" cy="3038558"/>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5" name="Picture Placeholder 4"/>
          <p:cNvSpPr>
            <a:spLocks noGrp="1"/>
          </p:cNvSpPr>
          <p:nvPr>
            <p:ph type="pic" sz="quarter" idx="12" hasCustomPrompt="1"/>
          </p:nvPr>
        </p:nvSpPr>
        <p:spPr>
          <a:xfrm>
            <a:off x="914400" y="796842"/>
            <a:ext cx="4152900" cy="3038558"/>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2043354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4"/>
          <p:cNvSpPr>
            <a:spLocks noGrp="1"/>
          </p:cNvSpPr>
          <p:nvPr>
            <p:ph type="pic" sz="quarter" idx="10" hasCustomPrompt="1"/>
          </p:nvPr>
        </p:nvSpPr>
        <p:spPr>
          <a:xfrm>
            <a:off x="0" y="0"/>
            <a:ext cx="12192000" cy="6858000"/>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5" name="Picture Placeholder 4"/>
          <p:cNvSpPr>
            <a:spLocks noGrp="1"/>
          </p:cNvSpPr>
          <p:nvPr>
            <p:ph type="pic" sz="quarter" idx="11" hasCustomPrompt="1"/>
          </p:nvPr>
        </p:nvSpPr>
        <p:spPr>
          <a:xfrm>
            <a:off x="2971800" y="1344899"/>
            <a:ext cx="6248400" cy="4166902"/>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2048329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1" y="0"/>
            <a:ext cx="8035907" cy="6858000"/>
          </a:xfrm>
          <a:custGeom>
            <a:avLst/>
            <a:gdLst/>
            <a:ahLst/>
            <a:cxnLst/>
            <a:rect l="l" t="t" r="r" b="b"/>
            <a:pathLst>
              <a:path w="8035907" h="6858000">
                <a:moveTo>
                  <a:pt x="4621080" y="0"/>
                </a:moveTo>
                <a:lnTo>
                  <a:pt x="8035907" y="0"/>
                </a:lnTo>
                <a:lnTo>
                  <a:pt x="8035907" y="6858000"/>
                </a:lnTo>
                <a:lnTo>
                  <a:pt x="5921967" y="6858000"/>
                </a:lnTo>
                <a:lnTo>
                  <a:pt x="5921967" y="1637618"/>
                </a:lnTo>
                <a:lnTo>
                  <a:pt x="4621080" y="1637618"/>
                </a:lnTo>
                <a:close/>
                <a:moveTo>
                  <a:pt x="0" y="0"/>
                </a:moveTo>
                <a:lnTo>
                  <a:pt x="1452570" y="0"/>
                </a:lnTo>
                <a:lnTo>
                  <a:pt x="1547073" y="24007"/>
                </a:lnTo>
                <a:cubicBezTo>
                  <a:pt x="2774452" y="410017"/>
                  <a:pt x="3445381" y="1616656"/>
                  <a:pt x="3445381" y="3507642"/>
                </a:cubicBezTo>
                <a:cubicBezTo>
                  <a:pt x="3445381" y="5114694"/>
                  <a:pt x="2965012" y="6222163"/>
                  <a:pt x="2073628" y="6757392"/>
                </a:cubicBezTo>
                <a:lnTo>
                  <a:pt x="1880213" y="6858000"/>
                </a:lnTo>
                <a:lnTo>
                  <a:pt x="0" y="6858000"/>
                </a:lnTo>
                <a:lnTo>
                  <a:pt x="0" y="5268858"/>
                </a:lnTo>
                <a:lnTo>
                  <a:pt x="17652" y="5309501"/>
                </a:lnTo>
                <a:cubicBezTo>
                  <a:pt x="150210" y="5574061"/>
                  <a:pt x="343072" y="5692724"/>
                  <a:pt x="609856" y="5692724"/>
                </a:cubicBezTo>
                <a:cubicBezTo>
                  <a:pt x="1209483" y="5692724"/>
                  <a:pt x="1433073" y="5072771"/>
                  <a:pt x="1433073" y="3507642"/>
                </a:cubicBezTo>
                <a:cubicBezTo>
                  <a:pt x="1433073" y="1932350"/>
                  <a:pt x="1209483" y="1332722"/>
                  <a:pt x="609856" y="1332722"/>
                </a:cubicBezTo>
                <a:cubicBezTo>
                  <a:pt x="343072" y="1332722"/>
                  <a:pt x="150210" y="1447495"/>
                  <a:pt x="17652" y="1708529"/>
                </a:cubicBezTo>
                <a:lnTo>
                  <a:pt x="0" y="1748682"/>
                </a:lnTo>
                <a:close/>
              </a:path>
            </a:pathLst>
          </a:custGeom>
          <a:pattFill prst="pct5">
            <a:fgClr>
              <a:schemeClr val="bg1">
                <a:lumMod val="75000"/>
              </a:schemeClr>
            </a:fgClr>
            <a:bgClr>
              <a:schemeClr val="bg1"/>
            </a:bgClr>
          </a:pattFill>
        </p:spPr>
        <p:txBody>
          <a:bodyPr wrap="square" anchor="ctr">
            <a:noAutofit/>
          </a:bodyPr>
          <a:lstStyle>
            <a:lvl1pPr algn="ctr">
              <a:defRPr sz="1200"/>
            </a:lvl1pPr>
          </a:lstStyle>
          <a:p>
            <a:r>
              <a:rPr lang="en-US"/>
              <a:t>Drag and Drop image</a:t>
            </a:r>
          </a:p>
        </p:txBody>
      </p:sp>
    </p:spTree>
    <p:extLst>
      <p:ext uri="{BB962C8B-B14F-4D97-AF65-F5344CB8AC3E}">
        <p14:creationId xmlns:p14="http://schemas.microsoft.com/office/powerpoint/2010/main" val="148268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9692504" cy="6858000"/>
          </a:xfrm>
          <a:custGeom>
            <a:avLst/>
            <a:gdLst/>
            <a:ahLst/>
            <a:cxnLst/>
            <a:rect l="l" t="t" r="r" b="b"/>
            <a:pathLst>
              <a:path w="9692504" h="6858000">
                <a:moveTo>
                  <a:pt x="5873865" y="0"/>
                </a:moveTo>
                <a:lnTo>
                  <a:pt x="8051892" y="0"/>
                </a:lnTo>
                <a:lnTo>
                  <a:pt x="8232553" y="60425"/>
                </a:lnTo>
                <a:cubicBezTo>
                  <a:pt x="9026062" y="362020"/>
                  <a:pt x="9540057" y="966848"/>
                  <a:pt x="9540057" y="1749413"/>
                </a:cubicBezTo>
                <a:cubicBezTo>
                  <a:pt x="9540057" y="2552303"/>
                  <a:pt x="8940429" y="3345031"/>
                  <a:pt x="8147702" y="4147922"/>
                </a:cubicBezTo>
                <a:lnTo>
                  <a:pt x="6867142" y="5428482"/>
                </a:lnTo>
                <a:lnTo>
                  <a:pt x="9692504" y="5428482"/>
                </a:lnTo>
                <a:lnTo>
                  <a:pt x="9692504" y="6858000"/>
                </a:lnTo>
                <a:lnTo>
                  <a:pt x="4173900" y="6858000"/>
                </a:lnTo>
                <a:lnTo>
                  <a:pt x="4173900" y="5723214"/>
                </a:lnTo>
                <a:lnTo>
                  <a:pt x="6704531" y="3101115"/>
                </a:lnTo>
                <a:cubicBezTo>
                  <a:pt x="7050079" y="2745404"/>
                  <a:pt x="7324485" y="2338877"/>
                  <a:pt x="7324485" y="2064471"/>
                </a:cubicBezTo>
                <a:cubicBezTo>
                  <a:pt x="7324485" y="1739249"/>
                  <a:pt x="7090731" y="1566475"/>
                  <a:pt x="6674042" y="1566475"/>
                </a:cubicBezTo>
                <a:cubicBezTo>
                  <a:pt x="6115067" y="1566475"/>
                  <a:pt x="5393482" y="1912023"/>
                  <a:pt x="4722712" y="2470998"/>
                </a:cubicBezTo>
                <a:lnTo>
                  <a:pt x="3929984" y="946521"/>
                </a:lnTo>
                <a:cubicBezTo>
                  <a:pt x="4533423" y="520939"/>
                  <a:pt x="5160682" y="198575"/>
                  <a:pt x="5809279" y="16650"/>
                </a:cubicBezTo>
                <a:close/>
                <a:moveTo>
                  <a:pt x="0" y="0"/>
                </a:moveTo>
                <a:lnTo>
                  <a:pt x="1452570" y="0"/>
                </a:lnTo>
                <a:lnTo>
                  <a:pt x="1547073" y="24007"/>
                </a:lnTo>
                <a:cubicBezTo>
                  <a:pt x="2774452" y="410017"/>
                  <a:pt x="3445381" y="1616656"/>
                  <a:pt x="3445381" y="3507642"/>
                </a:cubicBezTo>
                <a:cubicBezTo>
                  <a:pt x="3445381" y="5114694"/>
                  <a:pt x="2965012" y="6222163"/>
                  <a:pt x="2073628" y="6757392"/>
                </a:cubicBezTo>
                <a:lnTo>
                  <a:pt x="1880212" y="6858000"/>
                </a:lnTo>
                <a:lnTo>
                  <a:pt x="0" y="6858000"/>
                </a:lnTo>
                <a:lnTo>
                  <a:pt x="0" y="5268858"/>
                </a:lnTo>
                <a:lnTo>
                  <a:pt x="17652" y="5309501"/>
                </a:lnTo>
                <a:cubicBezTo>
                  <a:pt x="150210" y="5574061"/>
                  <a:pt x="343072" y="5692724"/>
                  <a:pt x="609856" y="5692724"/>
                </a:cubicBezTo>
                <a:cubicBezTo>
                  <a:pt x="1209483" y="5692724"/>
                  <a:pt x="1433073" y="5072771"/>
                  <a:pt x="1433073" y="3507642"/>
                </a:cubicBezTo>
                <a:cubicBezTo>
                  <a:pt x="1433073" y="1932350"/>
                  <a:pt x="1209483" y="1332722"/>
                  <a:pt x="609856" y="1332722"/>
                </a:cubicBezTo>
                <a:cubicBezTo>
                  <a:pt x="343072" y="1332722"/>
                  <a:pt x="150210" y="1447495"/>
                  <a:pt x="17652" y="1708529"/>
                </a:cubicBezTo>
                <a:lnTo>
                  <a:pt x="0" y="1748682"/>
                </a:lnTo>
                <a:close/>
              </a:path>
            </a:pathLst>
          </a:custGeom>
          <a:pattFill prst="pct5">
            <a:fgClr>
              <a:schemeClr val="bg1">
                <a:lumMod val="75000"/>
              </a:schemeClr>
            </a:fgClr>
            <a:bgClr>
              <a:schemeClr val="bg1"/>
            </a:bgClr>
          </a:pattFill>
        </p:spPr>
        <p:txBody>
          <a:bodyPr wrap="square" anchor="ctr">
            <a:noAutofit/>
          </a:bodyPr>
          <a:lstStyle>
            <a:lvl1pPr algn="ctr">
              <a:defRPr sz="1200"/>
            </a:lvl1pPr>
          </a:lstStyle>
          <a:p>
            <a:r>
              <a:rPr lang="en-US" dirty="0"/>
              <a:t>Drag and Drop image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611200" cy="6858000"/>
          </a:xfrm>
          <a:custGeom>
            <a:avLst/>
            <a:gdLst/>
            <a:ahLst/>
            <a:cxnLst/>
            <a:rect l="l" t="t" r="r" b="b"/>
            <a:pathLst>
              <a:path w="9611200" h="6858000">
                <a:moveTo>
                  <a:pt x="4173900" y="0"/>
                </a:moveTo>
                <a:lnTo>
                  <a:pt x="9265651" y="0"/>
                </a:lnTo>
                <a:lnTo>
                  <a:pt x="9265651" y="1149785"/>
                </a:lnTo>
                <a:lnTo>
                  <a:pt x="7476932" y="2796219"/>
                </a:lnTo>
                <a:lnTo>
                  <a:pt x="7822480" y="2857199"/>
                </a:lnTo>
                <a:cubicBezTo>
                  <a:pt x="8869287" y="3040136"/>
                  <a:pt x="9611200" y="3741395"/>
                  <a:pt x="9611200" y="4818692"/>
                </a:cubicBezTo>
                <a:cubicBezTo>
                  <a:pt x="9611200" y="5682561"/>
                  <a:pt x="9166561" y="6383662"/>
                  <a:pt x="8398863" y="6788005"/>
                </a:cubicBezTo>
                <a:lnTo>
                  <a:pt x="8249306" y="6858000"/>
                </a:lnTo>
                <a:lnTo>
                  <a:pt x="4946973" y="6858000"/>
                </a:lnTo>
                <a:lnTo>
                  <a:pt x="4742919" y="6784770"/>
                </a:lnTo>
                <a:cubicBezTo>
                  <a:pt x="4387168" y="6641553"/>
                  <a:pt x="4064646" y="6463856"/>
                  <a:pt x="3797863" y="6261862"/>
                </a:cubicBezTo>
                <a:lnTo>
                  <a:pt x="4641407" y="4656081"/>
                </a:lnTo>
                <a:cubicBezTo>
                  <a:pt x="5210544" y="5276034"/>
                  <a:pt x="5850825" y="5591093"/>
                  <a:pt x="6521594" y="5591093"/>
                </a:cubicBezTo>
                <a:cubicBezTo>
                  <a:pt x="7192364" y="5591093"/>
                  <a:pt x="7548074" y="5326850"/>
                  <a:pt x="7548074" y="4839018"/>
                </a:cubicBezTo>
                <a:cubicBezTo>
                  <a:pt x="7548074" y="4341022"/>
                  <a:pt x="7192364" y="4086943"/>
                  <a:pt x="6521594" y="4086943"/>
                </a:cubicBezTo>
                <a:lnTo>
                  <a:pt x="5251197" y="4086943"/>
                </a:lnTo>
                <a:lnTo>
                  <a:pt x="5251197" y="2979157"/>
                </a:lnTo>
                <a:lnTo>
                  <a:pt x="6755347" y="1525823"/>
                </a:lnTo>
                <a:lnTo>
                  <a:pt x="4173900" y="1525823"/>
                </a:lnTo>
                <a:close/>
                <a:moveTo>
                  <a:pt x="0" y="0"/>
                </a:moveTo>
                <a:lnTo>
                  <a:pt x="1452570" y="0"/>
                </a:lnTo>
                <a:lnTo>
                  <a:pt x="1547073" y="24007"/>
                </a:lnTo>
                <a:cubicBezTo>
                  <a:pt x="2774452" y="410017"/>
                  <a:pt x="3445381" y="1616656"/>
                  <a:pt x="3445381" y="3507642"/>
                </a:cubicBezTo>
                <a:cubicBezTo>
                  <a:pt x="3445381" y="5114694"/>
                  <a:pt x="2965012" y="6222163"/>
                  <a:pt x="2073628" y="6757392"/>
                </a:cubicBezTo>
                <a:lnTo>
                  <a:pt x="1880212" y="6858000"/>
                </a:lnTo>
                <a:lnTo>
                  <a:pt x="0" y="6858000"/>
                </a:lnTo>
                <a:lnTo>
                  <a:pt x="0" y="5268858"/>
                </a:lnTo>
                <a:lnTo>
                  <a:pt x="17652" y="5309501"/>
                </a:lnTo>
                <a:cubicBezTo>
                  <a:pt x="150210" y="5574061"/>
                  <a:pt x="343072" y="5692724"/>
                  <a:pt x="609856" y="5692724"/>
                </a:cubicBezTo>
                <a:cubicBezTo>
                  <a:pt x="1209483" y="5692724"/>
                  <a:pt x="1433073" y="5072771"/>
                  <a:pt x="1433073" y="3507642"/>
                </a:cubicBezTo>
                <a:cubicBezTo>
                  <a:pt x="1433073" y="1932350"/>
                  <a:pt x="1209483" y="1332722"/>
                  <a:pt x="609856" y="1332722"/>
                </a:cubicBezTo>
                <a:cubicBezTo>
                  <a:pt x="343072" y="1332722"/>
                  <a:pt x="150210" y="1447495"/>
                  <a:pt x="17652" y="1708529"/>
                </a:cubicBezTo>
                <a:lnTo>
                  <a:pt x="0" y="1748682"/>
                </a:lnTo>
                <a:close/>
              </a:path>
            </a:pathLst>
          </a:custGeom>
          <a:pattFill prst="pct5">
            <a:fgClr>
              <a:schemeClr val="bg1">
                <a:lumMod val="75000"/>
              </a:schemeClr>
            </a:fgClr>
            <a:bgClr>
              <a:schemeClr val="bg1"/>
            </a:bgClr>
          </a:pattFill>
        </p:spPr>
        <p:txBody>
          <a:bodyPr wrap="square" anchor="ctr">
            <a:noAutofit/>
          </a:bodyPr>
          <a:lstStyle>
            <a:lvl1pPr algn="ctr">
              <a:defRPr sz="1200"/>
            </a:lvl1pPr>
          </a:lstStyle>
          <a:p>
            <a:r>
              <a:rPr lang="en-US"/>
              <a:t>Drag and Drop image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5067299" y="2727297"/>
            <a:ext cx="6210301" cy="3315694"/>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5" name="Picture Placeholder 4"/>
          <p:cNvSpPr>
            <a:spLocks noGrp="1"/>
          </p:cNvSpPr>
          <p:nvPr>
            <p:ph type="pic" sz="quarter" idx="10" hasCustomPrompt="1"/>
          </p:nvPr>
        </p:nvSpPr>
        <p:spPr>
          <a:xfrm>
            <a:off x="7124701" y="0"/>
            <a:ext cx="5067300" cy="3429000"/>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134843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4"/>
          <p:cNvSpPr>
            <a:spLocks noGrp="1"/>
          </p:cNvSpPr>
          <p:nvPr>
            <p:ph type="pic" sz="quarter" idx="12" hasCustomPrompt="1"/>
          </p:nvPr>
        </p:nvSpPr>
        <p:spPr>
          <a:xfrm>
            <a:off x="914400" y="796842"/>
            <a:ext cx="4152900" cy="5347480"/>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120054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4"/>
          <p:cNvSpPr>
            <a:spLocks noGrp="1"/>
          </p:cNvSpPr>
          <p:nvPr>
            <p:ph type="pic" sz="quarter" idx="16" hasCustomPrompt="1"/>
          </p:nvPr>
        </p:nvSpPr>
        <p:spPr>
          <a:xfrm>
            <a:off x="914400" y="2955074"/>
            <a:ext cx="2057400" cy="3902926"/>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5" name="Picture Placeholder 4"/>
          <p:cNvSpPr>
            <a:spLocks noGrp="1"/>
          </p:cNvSpPr>
          <p:nvPr>
            <p:ph type="pic" sz="quarter" idx="17" hasCustomPrompt="1"/>
          </p:nvPr>
        </p:nvSpPr>
        <p:spPr>
          <a:xfrm>
            <a:off x="2971800" y="2230244"/>
            <a:ext cx="2095500" cy="4627756"/>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6" name="Picture Placeholder 4"/>
          <p:cNvSpPr>
            <a:spLocks noGrp="1"/>
          </p:cNvSpPr>
          <p:nvPr>
            <p:ph type="pic" sz="quarter" idx="18" hasCustomPrompt="1"/>
          </p:nvPr>
        </p:nvSpPr>
        <p:spPr>
          <a:xfrm>
            <a:off x="5067300" y="2620537"/>
            <a:ext cx="2057400" cy="4237463"/>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554412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4"/>
          <p:cNvSpPr>
            <a:spLocks noGrp="1"/>
          </p:cNvSpPr>
          <p:nvPr>
            <p:ph type="pic" sz="quarter" idx="16" hasCustomPrompt="1"/>
          </p:nvPr>
        </p:nvSpPr>
        <p:spPr>
          <a:xfrm>
            <a:off x="2971800" y="635620"/>
            <a:ext cx="2095500" cy="4560848"/>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5" name="Picture Placeholder 4"/>
          <p:cNvSpPr>
            <a:spLocks noGrp="1"/>
          </p:cNvSpPr>
          <p:nvPr>
            <p:ph type="pic" sz="quarter" idx="17" hasCustomPrompt="1"/>
          </p:nvPr>
        </p:nvSpPr>
        <p:spPr>
          <a:xfrm>
            <a:off x="5067300" y="635620"/>
            <a:ext cx="2057400" cy="4560848"/>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6" name="Picture Placeholder 4"/>
          <p:cNvSpPr>
            <a:spLocks noGrp="1"/>
          </p:cNvSpPr>
          <p:nvPr>
            <p:ph type="pic" sz="quarter" idx="18" hasCustomPrompt="1"/>
          </p:nvPr>
        </p:nvSpPr>
        <p:spPr>
          <a:xfrm>
            <a:off x="7124700" y="635620"/>
            <a:ext cx="2095500" cy="4560848"/>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7" name="Picture Placeholder 4"/>
          <p:cNvSpPr>
            <a:spLocks noGrp="1"/>
          </p:cNvSpPr>
          <p:nvPr>
            <p:ph type="pic" sz="quarter" idx="19" hasCustomPrompt="1"/>
          </p:nvPr>
        </p:nvSpPr>
        <p:spPr>
          <a:xfrm>
            <a:off x="9220199" y="635620"/>
            <a:ext cx="2057401" cy="4560848"/>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1588643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Picture Placeholder 4"/>
          <p:cNvSpPr>
            <a:spLocks noGrp="1"/>
          </p:cNvSpPr>
          <p:nvPr>
            <p:ph type="pic" sz="quarter" idx="12" hasCustomPrompt="1"/>
          </p:nvPr>
        </p:nvSpPr>
        <p:spPr>
          <a:xfrm>
            <a:off x="5048250" y="0"/>
            <a:ext cx="4171950" cy="2787805"/>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5" name="Picture Placeholder 4"/>
          <p:cNvSpPr>
            <a:spLocks noGrp="1"/>
          </p:cNvSpPr>
          <p:nvPr>
            <p:ph type="pic" sz="quarter" idx="13" hasCustomPrompt="1"/>
          </p:nvPr>
        </p:nvSpPr>
        <p:spPr>
          <a:xfrm>
            <a:off x="914400" y="2955073"/>
            <a:ext cx="2057400" cy="3902927"/>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1857459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914400" y="1"/>
            <a:ext cx="4152900" cy="3691054"/>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1093034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5048250" y="1"/>
            <a:ext cx="7143750" cy="3702204"/>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902715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4"/>
          <p:cNvSpPr>
            <a:spLocks noGrp="1"/>
          </p:cNvSpPr>
          <p:nvPr>
            <p:ph type="pic" sz="quarter" idx="10" hasCustomPrompt="1"/>
          </p:nvPr>
        </p:nvSpPr>
        <p:spPr>
          <a:xfrm>
            <a:off x="914401" y="0"/>
            <a:ext cx="8305800" cy="3429000"/>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5" name="Picture Placeholder 4"/>
          <p:cNvSpPr>
            <a:spLocks noGrp="1"/>
          </p:cNvSpPr>
          <p:nvPr>
            <p:ph type="pic" sz="quarter" idx="11" hasCustomPrompt="1"/>
          </p:nvPr>
        </p:nvSpPr>
        <p:spPr>
          <a:xfrm>
            <a:off x="1" y="2138900"/>
            <a:ext cx="5067300" cy="4719100"/>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589586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4"/>
          <p:cNvSpPr>
            <a:spLocks noGrp="1"/>
          </p:cNvSpPr>
          <p:nvPr>
            <p:ph type="pic" sz="quarter" idx="10" hasCustomPrompt="1"/>
          </p:nvPr>
        </p:nvSpPr>
        <p:spPr>
          <a:xfrm>
            <a:off x="1" y="0"/>
            <a:ext cx="9220200" cy="2425148"/>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1075367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10" hasCustomPrompt="1"/>
          </p:nvPr>
        </p:nvSpPr>
        <p:spPr>
          <a:xfrm>
            <a:off x="5067300" y="0"/>
            <a:ext cx="4152900" cy="6858000"/>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1352649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4"/>
          <p:cNvSpPr>
            <a:spLocks noGrp="1"/>
          </p:cNvSpPr>
          <p:nvPr>
            <p:ph type="pic" sz="quarter" idx="10" hasCustomPrompt="1"/>
          </p:nvPr>
        </p:nvSpPr>
        <p:spPr>
          <a:xfrm>
            <a:off x="0" y="0"/>
            <a:ext cx="12192000" cy="6858000"/>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4"/>
          <p:cNvSpPr>
            <a:spLocks noGrp="1"/>
          </p:cNvSpPr>
          <p:nvPr>
            <p:ph type="pic" sz="quarter" idx="10" hasCustomPrompt="1"/>
          </p:nvPr>
        </p:nvSpPr>
        <p:spPr>
          <a:xfrm>
            <a:off x="0" y="0"/>
            <a:ext cx="5067300" cy="6858000"/>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5" name="Picture Placeholder 4"/>
          <p:cNvSpPr>
            <a:spLocks noGrp="1"/>
          </p:cNvSpPr>
          <p:nvPr>
            <p:ph type="pic" sz="quarter" idx="11" hasCustomPrompt="1"/>
          </p:nvPr>
        </p:nvSpPr>
        <p:spPr>
          <a:xfrm>
            <a:off x="7124700" y="756138"/>
            <a:ext cx="4152900" cy="4325816"/>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1580913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5067300" y="483575"/>
            <a:ext cx="6210300" cy="4563209"/>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5" name="Picture Placeholder 4"/>
          <p:cNvSpPr>
            <a:spLocks noGrp="1"/>
          </p:cNvSpPr>
          <p:nvPr>
            <p:ph type="pic" sz="quarter" idx="12" hasCustomPrompt="1"/>
          </p:nvPr>
        </p:nvSpPr>
        <p:spPr>
          <a:xfrm>
            <a:off x="2971801" y="3429000"/>
            <a:ext cx="2095500" cy="2954215"/>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1641138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5067300" y="483576"/>
            <a:ext cx="6210300" cy="4009294"/>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5" name="Picture Placeholder 4"/>
          <p:cNvSpPr>
            <a:spLocks noGrp="1"/>
          </p:cNvSpPr>
          <p:nvPr>
            <p:ph type="pic" sz="quarter" idx="12" hasCustomPrompt="1"/>
          </p:nvPr>
        </p:nvSpPr>
        <p:spPr>
          <a:xfrm>
            <a:off x="2971800" y="3683976"/>
            <a:ext cx="4152900" cy="2734407"/>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2109396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770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xStyles>
    <p:titleStyle>
      <a:lvl1pPr algn="l" defTabSz="914400" rtl="0" eaLnBrk="1" latinLnBrk="0" hangingPunct="1">
        <a:lnSpc>
          <a:spcPct val="90000"/>
        </a:lnSpc>
        <a:spcBef>
          <a:spcPct val="0"/>
        </a:spcBef>
        <a:buNone/>
        <a:defRPr sz="4400" kern="1200">
          <a:solidFill>
            <a:schemeClr val="tx1"/>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76" userDrawn="1">
          <p15:clr>
            <a:srgbClr val="F26B43"/>
          </p15:clr>
        </p15:guide>
        <p15:guide id="3" pos="1872" userDrawn="1">
          <p15:clr>
            <a:srgbClr val="F26B43"/>
          </p15:clr>
        </p15:guide>
        <p15:guide id="4" pos="3192" userDrawn="1">
          <p15:clr>
            <a:srgbClr val="F26B43"/>
          </p15:clr>
        </p15:guide>
        <p15:guide id="5" pos="4488" userDrawn="1">
          <p15:clr>
            <a:srgbClr val="F26B43"/>
          </p15:clr>
        </p15:guide>
        <p15:guide id="6" pos="5808" userDrawn="1">
          <p15:clr>
            <a:srgbClr val="F26B43"/>
          </p15:clr>
        </p15:guide>
        <p15:guide id="7" pos="71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hyperlink" Target="http://www.meredith.edu/" TargetMode="External"/><Relationship Id="rId4" Type="http://schemas.openxmlformats.org/officeDocument/2006/relationships/hyperlink" Target="https://creativemarket.com/dublin_design/1254079-Every-Powerpoint-Template"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www.meredith.edu/beyondstrong" TargetMode="Externa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hyperlink" Target="https://www.instagram.com/p/B880HMWn6Dv/" TargetMode="External"/><Relationship Id="rId7" Type="http://schemas.openxmlformats.org/officeDocument/2006/relationships/hyperlink" Target="https://www.instagram.com/p/B9SVm-RFNVW/" TargetMode="External"/><Relationship Id="rId12" Type="http://schemas.openxmlformats.org/officeDocument/2006/relationships/image" Target="../media/image25.png"/><Relationship Id="rId2" Type="http://schemas.openxmlformats.org/officeDocument/2006/relationships/notesSlide" Target="../notesSlides/notesSlide15.xml"/><Relationship Id="rId16"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hyperlink" Target="https://www.instagram.com/p/B9AmOyQnm4S/" TargetMode="External"/><Relationship Id="rId11" Type="http://schemas.openxmlformats.org/officeDocument/2006/relationships/image" Target="../media/image24.png"/><Relationship Id="rId5" Type="http://schemas.openxmlformats.org/officeDocument/2006/relationships/hyperlink" Target="https://www.instagram.com/p/B8_1qumjceP/" TargetMode="External"/><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hyperlink" Target="https://www.instagram.com/p/B9A-CndH6mH/" TargetMode="External"/><Relationship Id="rId9" Type="http://schemas.openxmlformats.org/officeDocument/2006/relationships/image" Target="../media/image22.pn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s://issuu.com/meredithcollege/docs/spring2016magazine_issuu"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hart" Target="../charts/chart2.xml"/><Relationship Id="rId7" Type="http://schemas.openxmlformats.org/officeDocument/2006/relationships/image" Target="../media/image10.png"/><Relationship Id="rId12" Type="http://schemas.openxmlformats.org/officeDocument/2006/relationships/hyperlink" Target="http://www.ncmarkers.com/Markers.aspx?MarkerId=H-38"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hyperlink" Target="https://infotogo.meredith.edu/archives_collegehistory/arch_immortalten" TargetMode="External"/><Relationship Id="rId5" Type="http://schemas.openxmlformats.org/officeDocument/2006/relationships/image" Target="../media/image8.png"/><Relationship Id="rId10" Type="http://schemas.openxmlformats.org/officeDocument/2006/relationships/hyperlink" Target="https://www.meredith.edu/news/meredith-college-timeline" TargetMode="External"/><Relationship Id="rId4" Type="http://schemas.openxmlformats.org/officeDocument/2006/relationships/image" Target="../media/image7.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hyperlink" Target="https://www.meredith.edu/president" TargetMode="Externa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3457704F-66F9-42DB-85CB-0D5A764E15F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481" r="3481"/>
          <a:stretch>
            <a:fillRect/>
          </a:stretch>
        </p:blipFill>
        <p:spPr/>
      </p:pic>
      <p:sp>
        <p:nvSpPr>
          <p:cNvPr id="4" name="Rectangle 3"/>
          <p:cNvSpPr/>
          <p:nvPr/>
        </p:nvSpPr>
        <p:spPr>
          <a:xfrm>
            <a:off x="2329" y="0"/>
            <a:ext cx="1218828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9836" y="2449691"/>
            <a:ext cx="10892328" cy="830997"/>
          </a:xfrm>
          <a:prstGeom prst="rect">
            <a:avLst/>
          </a:prstGeom>
          <a:noFill/>
        </p:spPr>
        <p:txBody>
          <a:bodyPr wrap="square" rtlCol="0">
            <a:spAutoFit/>
          </a:bodyPr>
          <a:lstStyle/>
          <a:p>
            <a:pPr algn="ctr"/>
            <a:r>
              <a:rPr lang="en-US" sz="4800" dirty="0">
                <a:latin typeface="+mj-lt"/>
              </a:rPr>
              <a:t>Meredith College</a:t>
            </a:r>
            <a:endParaRPr lang="en-US" sz="4800" kern="1200" dirty="0">
              <a:solidFill>
                <a:schemeClr val="tx1"/>
              </a:solidFill>
              <a:latin typeface="+mj-lt"/>
            </a:endParaRPr>
          </a:p>
        </p:txBody>
      </p:sp>
      <p:sp>
        <p:nvSpPr>
          <p:cNvPr id="7" name="Rectangle 6">
            <a:hlinkClick r:id="rId4"/>
          </p:cNvPr>
          <p:cNvSpPr/>
          <p:nvPr/>
        </p:nvSpPr>
        <p:spPr>
          <a:xfrm>
            <a:off x="3622843" y="4750420"/>
            <a:ext cx="6680001" cy="830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Emily Lane </a:t>
            </a:r>
          </a:p>
          <a:p>
            <a:pPr algn="ctr"/>
            <a:r>
              <a:rPr lang="en-US" sz="1400" dirty="0"/>
              <a:t>Penn State University </a:t>
            </a:r>
          </a:p>
          <a:p>
            <a:pPr algn="ctr"/>
            <a:r>
              <a:rPr lang="en-US" sz="1400" dirty="0"/>
              <a:t>Mid-</a:t>
            </a:r>
            <a:r>
              <a:rPr lang="en-US" sz="1400" dirty="0" err="1"/>
              <a:t>Coursse</a:t>
            </a:r>
            <a:r>
              <a:rPr lang="en-US" sz="1400" dirty="0"/>
              <a:t> Presentation</a:t>
            </a:r>
          </a:p>
        </p:txBody>
      </p:sp>
      <p:sp>
        <p:nvSpPr>
          <p:cNvPr id="9" name="Rectangle 8">
            <a:hlinkClick r:id="rId4"/>
          </p:cNvPr>
          <p:cNvSpPr/>
          <p:nvPr/>
        </p:nvSpPr>
        <p:spPr>
          <a:xfrm>
            <a:off x="1694986" y="4750420"/>
            <a:ext cx="1927857" cy="830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HIED 545 </a:t>
            </a:r>
          </a:p>
        </p:txBody>
      </p:sp>
      <p:sp>
        <p:nvSpPr>
          <p:cNvPr id="2" name="TextBox 1">
            <a:extLst>
              <a:ext uri="{FF2B5EF4-FFF2-40B4-BE49-F238E27FC236}">
                <a16:creationId xmlns:a16="http://schemas.microsoft.com/office/drawing/2014/main" id="{DFA79926-0386-4BA6-ADD8-8DB7BFB825A6}"/>
              </a:ext>
            </a:extLst>
          </p:cNvPr>
          <p:cNvSpPr txBox="1"/>
          <p:nvPr/>
        </p:nvSpPr>
        <p:spPr>
          <a:xfrm flipH="1">
            <a:off x="9539925" y="6523349"/>
            <a:ext cx="2649744" cy="276999"/>
          </a:xfrm>
          <a:prstGeom prst="rect">
            <a:avLst/>
          </a:prstGeom>
          <a:noFill/>
        </p:spPr>
        <p:txBody>
          <a:bodyPr wrap="square" rtlCol="0">
            <a:spAutoFit/>
          </a:bodyPr>
          <a:lstStyle/>
          <a:p>
            <a:r>
              <a:rPr lang="en-US" sz="1200" dirty="0"/>
              <a:t>Retrieved: </a:t>
            </a:r>
            <a:r>
              <a:rPr lang="en-US" sz="1200" dirty="0">
                <a:hlinkClick r:id="rId5"/>
              </a:rPr>
              <a:t>www.meredith.edu</a:t>
            </a:r>
            <a:r>
              <a:rPr lang="en-US" sz="1200" dirty="0"/>
              <a:t>, 2020</a:t>
            </a:r>
          </a:p>
        </p:txBody>
      </p:sp>
    </p:spTree>
    <p:extLst>
      <p:ext uri="{BB962C8B-B14F-4D97-AF65-F5344CB8AC3E}">
        <p14:creationId xmlns:p14="http://schemas.microsoft.com/office/powerpoint/2010/main" val="1505137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716756-4C49-4012-A7AC-6E753D39B063}"/>
              </a:ext>
            </a:extLst>
          </p:cNvPr>
          <p:cNvSpPr/>
          <p:nvPr/>
        </p:nvSpPr>
        <p:spPr>
          <a:xfrm>
            <a:off x="-4377524" y="-2110978"/>
            <a:ext cx="14808902" cy="11079956"/>
          </a:xfrm>
          <a:prstGeom prst="rect">
            <a:avLst/>
          </a:prstGeom>
          <a:noFill/>
        </p:spPr>
        <p:txBody>
          <a:bodyPr wrap="square" lIns="91440" tIns="45720" rIns="91440" bIns="45720">
            <a:spAutoFit/>
          </a:bodyPr>
          <a:lstStyle/>
          <a:p>
            <a:pPr algn="ctr"/>
            <a:r>
              <a:rPr lang="en-US" sz="71400" b="1" cap="none" spc="-400" dirty="0">
                <a:ln w="0"/>
                <a:pattFill prst="pct5">
                  <a:fgClr>
                    <a:schemeClr val="bg1">
                      <a:lumMod val="65000"/>
                    </a:schemeClr>
                  </a:fgClr>
                  <a:bgClr>
                    <a:schemeClr val="bg1"/>
                  </a:bgClr>
                </a:pattFill>
                <a:latin typeface="Arial Black" panose="020B0A04020102020204" pitchFamily="34" charset="0"/>
              </a:rPr>
              <a:t>04</a:t>
            </a:r>
          </a:p>
        </p:txBody>
      </p:sp>
      <p:sp>
        <p:nvSpPr>
          <p:cNvPr id="4" name="TextBox 3">
            <a:extLst>
              <a:ext uri="{FF2B5EF4-FFF2-40B4-BE49-F238E27FC236}">
                <a16:creationId xmlns:a16="http://schemas.microsoft.com/office/drawing/2014/main" id="{C196468A-5A3C-4376-808A-7AF649E59191}"/>
              </a:ext>
            </a:extLst>
          </p:cNvPr>
          <p:cNvSpPr txBox="1"/>
          <p:nvPr/>
        </p:nvSpPr>
        <p:spPr>
          <a:xfrm>
            <a:off x="876239" y="2407177"/>
            <a:ext cx="5321954" cy="2550250"/>
          </a:xfrm>
          <a:prstGeom prst="rect">
            <a:avLst/>
          </a:prstGeom>
          <a:noFill/>
        </p:spPr>
        <p:txBody>
          <a:bodyPr wrap="square" lIns="0" rtlCol="0">
            <a:spAutoFit/>
          </a:bodyPr>
          <a:lstStyle/>
          <a:p>
            <a:pPr algn="ctr">
              <a:lnSpc>
                <a:spcPct val="80000"/>
              </a:lnSpc>
            </a:pPr>
            <a:r>
              <a:rPr lang="en-US" sz="6600" b="1" dirty="0">
                <a:ea typeface="Bebas Neue" charset="0"/>
                <a:cs typeface="Bebas Neue" charset="0"/>
              </a:rPr>
              <a:t>Financial Revenue &amp; Expenditure</a:t>
            </a:r>
          </a:p>
        </p:txBody>
      </p:sp>
    </p:spTree>
    <p:extLst>
      <p:ext uri="{BB962C8B-B14F-4D97-AF65-F5344CB8AC3E}">
        <p14:creationId xmlns:p14="http://schemas.microsoft.com/office/powerpoint/2010/main" val="156110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E3915AA-4FEC-4DED-A8F8-8259AF339433}"/>
              </a:ext>
            </a:extLst>
          </p:cNvPr>
          <p:cNvPicPr>
            <a:picLocks noChangeAspect="1"/>
          </p:cNvPicPr>
          <p:nvPr/>
        </p:nvPicPr>
        <p:blipFill>
          <a:blip r:embed="rId3"/>
          <a:stretch>
            <a:fillRect/>
          </a:stretch>
        </p:blipFill>
        <p:spPr>
          <a:xfrm>
            <a:off x="0" y="1484678"/>
            <a:ext cx="5943378" cy="5327194"/>
          </a:xfrm>
          <a:prstGeom prst="rect">
            <a:avLst/>
          </a:prstGeom>
        </p:spPr>
      </p:pic>
      <p:sp>
        <p:nvSpPr>
          <p:cNvPr id="20" name="TextBox 19"/>
          <p:cNvSpPr txBox="1"/>
          <p:nvPr/>
        </p:nvSpPr>
        <p:spPr>
          <a:xfrm>
            <a:off x="9320433" y="3594742"/>
            <a:ext cx="2642839" cy="477054"/>
          </a:xfrm>
          <a:prstGeom prst="rect">
            <a:avLst/>
          </a:prstGeom>
          <a:noFill/>
        </p:spPr>
        <p:txBody>
          <a:bodyPr wrap="square" lIns="0" rIns="0" rtlCol="0">
            <a:spAutoFit/>
          </a:bodyPr>
          <a:lstStyle/>
          <a:p>
            <a:pPr algn="r"/>
            <a:r>
              <a:rPr lang="en-US" sz="2500" dirty="0">
                <a:solidFill>
                  <a:schemeClr val="accent1"/>
                </a:solidFill>
                <a:latin typeface="+mj-lt"/>
                <a:ea typeface="Roboto Medium" charset="0"/>
                <a:cs typeface="Roboto Medium" charset="0"/>
              </a:rPr>
              <a:t>$28,057</a:t>
            </a:r>
          </a:p>
        </p:txBody>
      </p:sp>
      <p:cxnSp>
        <p:nvCxnSpPr>
          <p:cNvPr id="14" name="Straight Connector 13"/>
          <p:cNvCxnSpPr>
            <a:cxnSpLocks/>
          </p:cNvCxnSpPr>
          <p:nvPr/>
        </p:nvCxnSpPr>
        <p:spPr>
          <a:xfrm>
            <a:off x="9234535" y="3388176"/>
            <a:ext cx="272873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458880" y="3585688"/>
            <a:ext cx="1258432" cy="477054"/>
          </a:xfrm>
          <a:prstGeom prst="rect">
            <a:avLst/>
          </a:prstGeom>
          <a:noFill/>
        </p:spPr>
        <p:txBody>
          <a:bodyPr wrap="square" lIns="0" rtlCol="0">
            <a:spAutoFit/>
          </a:bodyPr>
          <a:lstStyle/>
          <a:p>
            <a:r>
              <a:rPr lang="en-US" sz="2500" b="1" dirty="0">
                <a:latin typeface="+mj-lt"/>
                <a:ea typeface="Roboto" charset="0"/>
                <a:cs typeface="Roboto" charset="0"/>
              </a:rPr>
              <a:t>Total</a:t>
            </a:r>
          </a:p>
        </p:txBody>
      </p:sp>
      <p:grpSp>
        <p:nvGrpSpPr>
          <p:cNvPr id="38" name="Group 37">
            <a:extLst>
              <a:ext uri="{FF2B5EF4-FFF2-40B4-BE49-F238E27FC236}">
                <a16:creationId xmlns:a16="http://schemas.microsoft.com/office/drawing/2014/main" id="{C34295FB-04A1-465D-BF0D-997362CFC962}"/>
              </a:ext>
            </a:extLst>
          </p:cNvPr>
          <p:cNvGrpSpPr/>
          <p:nvPr/>
        </p:nvGrpSpPr>
        <p:grpSpPr>
          <a:xfrm>
            <a:off x="5809450" y="143606"/>
            <a:ext cx="6153821" cy="3084872"/>
            <a:chOff x="2999678" y="759868"/>
            <a:chExt cx="8184996" cy="3084872"/>
          </a:xfrm>
        </p:grpSpPr>
        <p:cxnSp>
          <p:nvCxnSpPr>
            <p:cNvPr id="2" name="Straight Connector 1"/>
            <p:cNvCxnSpPr>
              <a:cxnSpLocks/>
            </p:cNvCxnSpPr>
            <p:nvPr/>
          </p:nvCxnSpPr>
          <p:spPr>
            <a:xfrm>
              <a:off x="2999678" y="2059864"/>
              <a:ext cx="8184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16F3BBA-83CE-457D-8CDD-35FA30391E76}"/>
                </a:ext>
              </a:extLst>
            </p:cNvPr>
            <p:cNvGrpSpPr/>
            <p:nvPr/>
          </p:nvGrpSpPr>
          <p:grpSpPr>
            <a:xfrm>
              <a:off x="2999678" y="1633406"/>
              <a:ext cx="8184996" cy="400110"/>
              <a:chOff x="2999678" y="1623412"/>
              <a:chExt cx="8184996" cy="400110"/>
            </a:xfrm>
          </p:grpSpPr>
          <p:sp>
            <p:nvSpPr>
              <p:cNvPr id="3" name="TextBox 2"/>
              <p:cNvSpPr txBox="1"/>
              <p:nvPr/>
            </p:nvSpPr>
            <p:spPr>
              <a:xfrm>
                <a:off x="2999678" y="1623412"/>
                <a:ext cx="4092498" cy="400110"/>
              </a:xfrm>
              <a:prstGeom prst="rect">
                <a:avLst/>
              </a:prstGeom>
              <a:noFill/>
            </p:spPr>
            <p:txBody>
              <a:bodyPr wrap="square" lIns="0" rtlCol="0">
                <a:spAutoFit/>
              </a:bodyPr>
              <a:lstStyle/>
              <a:p>
                <a:r>
                  <a:rPr lang="en-US" sz="2000" dirty="0">
                    <a:ea typeface="Roboto Light" charset="0"/>
                    <a:cs typeface="Roboto Light" charset="0"/>
                  </a:rPr>
                  <a:t>Tuition and fees</a:t>
                </a:r>
              </a:p>
            </p:txBody>
          </p:sp>
          <p:sp>
            <p:nvSpPr>
              <p:cNvPr id="4" name="TextBox 3"/>
              <p:cNvSpPr txBox="1"/>
              <p:nvPr/>
            </p:nvSpPr>
            <p:spPr>
              <a:xfrm>
                <a:off x="7092176" y="1623412"/>
                <a:ext cx="4092498" cy="400110"/>
              </a:xfrm>
              <a:prstGeom prst="rect">
                <a:avLst/>
              </a:prstGeom>
              <a:noFill/>
            </p:spPr>
            <p:txBody>
              <a:bodyPr wrap="square" lIns="0" rIns="0" rtlCol="0">
                <a:spAutoFit/>
              </a:bodyPr>
              <a:lstStyle/>
              <a:p>
                <a:pPr algn="r"/>
                <a:r>
                  <a:rPr lang="en-US" sz="2000" dirty="0">
                    <a:ea typeface="Roboto Medium" charset="0"/>
                    <a:cs typeface="Roboto Medium" charset="0"/>
                  </a:rPr>
                  <a:t>$18,498</a:t>
                </a:r>
              </a:p>
            </p:txBody>
          </p:sp>
        </p:grpSp>
        <p:cxnSp>
          <p:nvCxnSpPr>
            <p:cNvPr id="5" name="Straight Connector 4"/>
            <p:cNvCxnSpPr>
              <a:cxnSpLocks/>
            </p:cNvCxnSpPr>
            <p:nvPr/>
          </p:nvCxnSpPr>
          <p:spPr>
            <a:xfrm>
              <a:off x="2999678" y="1607058"/>
              <a:ext cx="8184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999678" y="759868"/>
              <a:ext cx="8184994" cy="830997"/>
            </a:xfrm>
            <a:prstGeom prst="rect">
              <a:avLst/>
            </a:prstGeom>
            <a:noFill/>
          </p:spPr>
          <p:txBody>
            <a:bodyPr wrap="square" lIns="0" rtlCol="0">
              <a:spAutoFit/>
            </a:bodyPr>
            <a:lstStyle/>
            <a:p>
              <a:pPr algn="ctr"/>
              <a:r>
                <a:rPr lang="en-US" sz="2400" b="1" dirty="0">
                  <a:ea typeface="Roboto Light" charset="0"/>
                  <a:cs typeface="Roboto Light" charset="0"/>
                </a:rPr>
                <a:t>Core Revenues per FTE enrollment, by source: Fiscal year 2018</a:t>
              </a:r>
            </a:p>
          </p:txBody>
        </p:sp>
        <p:cxnSp>
          <p:nvCxnSpPr>
            <p:cNvPr id="7" name="Straight Connector 6"/>
            <p:cNvCxnSpPr>
              <a:cxnSpLocks/>
            </p:cNvCxnSpPr>
            <p:nvPr/>
          </p:nvCxnSpPr>
          <p:spPr>
            <a:xfrm>
              <a:off x="2999678" y="2512670"/>
              <a:ext cx="8184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81C78540-DBF3-471D-B375-3D595EF9B5C0}"/>
                </a:ext>
              </a:extLst>
            </p:cNvPr>
            <p:cNvGrpSpPr/>
            <p:nvPr/>
          </p:nvGrpSpPr>
          <p:grpSpPr>
            <a:xfrm>
              <a:off x="2999678" y="2086212"/>
              <a:ext cx="8184996" cy="400110"/>
              <a:chOff x="2999678" y="2403996"/>
              <a:chExt cx="8184996" cy="400110"/>
            </a:xfrm>
          </p:grpSpPr>
          <p:sp>
            <p:nvSpPr>
              <p:cNvPr id="8" name="TextBox 7"/>
              <p:cNvSpPr txBox="1"/>
              <p:nvPr/>
            </p:nvSpPr>
            <p:spPr>
              <a:xfrm>
                <a:off x="2999678" y="2403996"/>
                <a:ext cx="4756796" cy="400110"/>
              </a:xfrm>
              <a:prstGeom prst="rect">
                <a:avLst/>
              </a:prstGeom>
              <a:noFill/>
            </p:spPr>
            <p:txBody>
              <a:bodyPr wrap="square" lIns="0" rtlCol="0">
                <a:spAutoFit/>
              </a:bodyPr>
              <a:lstStyle/>
              <a:p>
                <a:r>
                  <a:rPr lang="en-US" sz="2000" dirty="0">
                    <a:ea typeface="Roboto Light" charset="0"/>
                    <a:cs typeface="Roboto Light" charset="0"/>
                  </a:rPr>
                  <a:t>Government grants and contracts</a:t>
                </a:r>
              </a:p>
            </p:txBody>
          </p:sp>
          <p:sp>
            <p:nvSpPr>
              <p:cNvPr id="9" name="TextBox 8"/>
              <p:cNvSpPr txBox="1"/>
              <p:nvPr/>
            </p:nvSpPr>
            <p:spPr>
              <a:xfrm>
                <a:off x="7092176" y="2403996"/>
                <a:ext cx="4092498" cy="400110"/>
              </a:xfrm>
              <a:prstGeom prst="rect">
                <a:avLst/>
              </a:prstGeom>
              <a:noFill/>
            </p:spPr>
            <p:txBody>
              <a:bodyPr wrap="square" lIns="0" rIns="0" rtlCol="0">
                <a:spAutoFit/>
              </a:bodyPr>
              <a:lstStyle/>
              <a:p>
                <a:pPr algn="r"/>
                <a:r>
                  <a:rPr lang="en-US" sz="2000" dirty="0">
                    <a:ea typeface="Roboto Medium" charset="0"/>
                    <a:cs typeface="Roboto Medium" charset="0"/>
                  </a:rPr>
                  <a:t>$99</a:t>
                </a:r>
              </a:p>
            </p:txBody>
          </p:sp>
        </p:grpSp>
        <p:cxnSp>
          <p:nvCxnSpPr>
            <p:cNvPr id="10" name="Straight Connector 9"/>
            <p:cNvCxnSpPr>
              <a:cxnSpLocks/>
            </p:cNvCxnSpPr>
            <p:nvPr/>
          </p:nvCxnSpPr>
          <p:spPr>
            <a:xfrm>
              <a:off x="2999678" y="2965476"/>
              <a:ext cx="8184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FC330C14-D5F2-472F-9A72-29051A8BF4C6}"/>
                </a:ext>
              </a:extLst>
            </p:cNvPr>
            <p:cNvGrpSpPr/>
            <p:nvPr/>
          </p:nvGrpSpPr>
          <p:grpSpPr>
            <a:xfrm>
              <a:off x="2999678" y="2539018"/>
              <a:ext cx="8184996" cy="400110"/>
              <a:chOff x="2999678" y="2558358"/>
              <a:chExt cx="8184996" cy="400110"/>
            </a:xfrm>
          </p:grpSpPr>
          <p:sp>
            <p:nvSpPr>
              <p:cNvPr id="11" name="TextBox 10"/>
              <p:cNvSpPr txBox="1"/>
              <p:nvPr/>
            </p:nvSpPr>
            <p:spPr>
              <a:xfrm>
                <a:off x="2999678" y="2558358"/>
                <a:ext cx="5134316" cy="400110"/>
              </a:xfrm>
              <a:prstGeom prst="rect">
                <a:avLst/>
              </a:prstGeom>
              <a:noFill/>
            </p:spPr>
            <p:txBody>
              <a:bodyPr wrap="square" lIns="0" rtlCol="0">
                <a:spAutoFit/>
              </a:bodyPr>
              <a:lstStyle/>
              <a:p>
                <a:r>
                  <a:rPr lang="en-US" sz="2000" dirty="0">
                    <a:ea typeface="Roboto Light" charset="0"/>
                    <a:cs typeface="Roboto Light" charset="0"/>
                  </a:rPr>
                  <a:t>Private gifts, grants, and contracts</a:t>
                </a:r>
              </a:p>
            </p:txBody>
          </p:sp>
          <p:sp>
            <p:nvSpPr>
              <p:cNvPr id="12" name="TextBox 11"/>
              <p:cNvSpPr txBox="1"/>
              <p:nvPr/>
            </p:nvSpPr>
            <p:spPr>
              <a:xfrm>
                <a:off x="7092176" y="2558358"/>
                <a:ext cx="4092498" cy="400110"/>
              </a:xfrm>
              <a:prstGeom prst="rect">
                <a:avLst/>
              </a:prstGeom>
              <a:noFill/>
            </p:spPr>
            <p:txBody>
              <a:bodyPr wrap="square" lIns="0" rIns="0" rtlCol="0">
                <a:spAutoFit/>
              </a:bodyPr>
              <a:lstStyle/>
              <a:p>
                <a:pPr algn="r"/>
                <a:r>
                  <a:rPr lang="en-US" sz="2000" dirty="0">
                    <a:ea typeface="Roboto Medium" charset="0"/>
                    <a:cs typeface="Roboto Medium" charset="0"/>
                  </a:rPr>
                  <a:t>$4,840</a:t>
                </a:r>
              </a:p>
            </p:txBody>
          </p:sp>
        </p:grpSp>
        <p:cxnSp>
          <p:nvCxnSpPr>
            <p:cNvPr id="23" name="Straight Connector 22">
              <a:extLst>
                <a:ext uri="{FF2B5EF4-FFF2-40B4-BE49-F238E27FC236}">
                  <a16:creationId xmlns:a16="http://schemas.microsoft.com/office/drawing/2014/main" id="{580D18FD-04A6-4730-91C4-50AF9202FC59}"/>
                </a:ext>
              </a:extLst>
            </p:cNvPr>
            <p:cNvCxnSpPr>
              <a:cxnSpLocks/>
            </p:cNvCxnSpPr>
            <p:nvPr/>
          </p:nvCxnSpPr>
          <p:spPr>
            <a:xfrm>
              <a:off x="2999678" y="3418282"/>
              <a:ext cx="8184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712DD93B-8395-4867-B551-9B3EFDC561B7}"/>
                </a:ext>
              </a:extLst>
            </p:cNvPr>
            <p:cNvGrpSpPr/>
            <p:nvPr/>
          </p:nvGrpSpPr>
          <p:grpSpPr>
            <a:xfrm>
              <a:off x="2999678" y="2991824"/>
              <a:ext cx="8184996" cy="400110"/>
              <a:chOff x="2999678" y="3117352"/>
              <a:chExt cx="8184996" cy="400110"/>
            </a:xfrm>
          </p:grpSpPr>
          <p:sp>
            <p:nvSpPr>
              <p:cNvPr id="25" name="TextBox 24">
                <a:extLst>
                  <a:ext uri="{FF2B5EF4-FFF2-40B4-BE49-F238E27FC236}">
                    <a16:creationId xmlns:a16="http://schemas.microsoft.com/office/drawing/2014/main" id="{88B8336B-BD5C-48A3-A0B0-684D85A09CB0}"/>
                  </a:ext>
                </a:extLst>
              </p:cNvPr>
              <p:cNvSpPr txBox="1"/>
              <p:nvPr/>
            </p:nvSpPr>
            <p:spPr>
              <a:xfrm>
                <a:off x="2999678" y="3117352"/>
                <a:ext cx="4092498" cy="400110"/>
              </a:xfrm>
              <a:prstGeom prst="rect">
                <a:avLst/>
              </a:prstGeom>
              <a:noFill/>
            </p:spPr>
            <p:txBody>
              <a:bodyPr wrap="square" lIns="0" rtlCol="0">
                <a:spAutoFit/>
              </a:bodyPr>
              <a:lstStyle/>
              <a:p>
                <a:r>
                  <a:rPr lang="en-US" sz="2000" dirty="0">
                    <a:ea typeface="Roboto Light" charset="0"/>
                    <a:cs typeface="Roboto Light" charset="0"/>
                  </a:rPr>
                  <a:t>Investment Return</a:t>
                </a:r>
              </a:p>
            </p:txBody>
          </p:sp>
          <p:sp>
            <p:nvSpPr>
              <p:cNvPr id="26" name="TextBox 25">
                <a:extLst>
                  <a:ext uri="{FF2B5EF4-FFF2-40B4-BE49-F238E27FC236}">
                    <a16:creationId xmlns:a16="http://schemas.microsoft.com/office/drawing/2014/main" id="{8C435D6D-F9EE-43F5-ABCB-C74ED9884080}"/>
                  </a:ext>
                </a:extLst>
              </p:cNvPr>
              <p:cNvSpPr txBox="1"/>
              <p:nvPr/>
            </p:nvSpPr>
            <p:spPr>
              <a:xfrm>
                <a:off x="7092176" y="3117352"/>
                <a:ext cx="4092498" cy="400110"/>
              </a:xfrm>
              <a:prstGeom prst="rect">
                <a:avLst/>
              </a:prstGeom>
              <a:noFill/>
            </p:spPr>
            <p:txBody>
              <a:bodyPr wrap="square" lIns="0" rIns="0" rtlCol="0">
                <a:spAutoFit/>
              </a:bodyPr>
              <a:lstStyle/>
              <a:p>
                <a:pPr algn="r"/>
                <a:r>
                  <a:rPr lang="en-US" sz="2000" dirty="0">
                    <a:ea typeface="Roboto Medium" charset="0"/>
                    <a:cs typeface="Roboto Medium" charset="0"/>
                  </a:rPr>
                  <a:t>$3,843</a:t>
                </a:r>
              </a:p>
            </p:txBody>
          </p:sp>
        </p:grpSp>
        <p:grpSp>
          <p:nvGrpSpPr>
            <p:cNvPr id="28" name="Group 27">
              <a:extLst>
                <a:ext uri="{FF2B5EF4-FFF2-40B4-BE49-F238E27FC236}">
                  <a16:creationId xmlns:a16="http://schemas.microsoft.com/office/drawing/2014/main" id="{955DDFC1-83D9-400B-8F2A-C596553F7A06}"/>
                </a:ext>
              </a:extLst>
            </p:cNvPr>
            <p:cNvGrpSpPr/>
            <p:nvPr/>
          </p:nvGrpSpPr>
          <p:grpSpPr>
            <a:xfrm>
              <a:off x="2999678" y="3444630"/>
              <a:ext cx="8184996" cy="400110"/>
              <a:chOff x="2999678" y="2403996"/>
              <a:chExt cx="8184996" cy="400110"/>
            </a:xfrm>
          </p:grpSpPr>
          <p:sp>
            <p:nvSpPr>
              <p:cNvPr id="29" name="TextBox 28">
                <a:extLst>
                  <a:ext uri="{FF2B5EF4-FFF2-40B4-BE49-F238E27FC236}">
                    <a16:creationId xmlns:a16="http://schemas.microsoft.com/office/drawing/2014/main" id="{ADC9E3A4-2E31-4350-A170-6B76AE3CBFA0}"/>
                  </a:ext>
                </a:extLst>
              </p:cNvPr>
              <p:cNvSpPr txBox="1"/>
              <p:nvPr/>
            </p:nvSpPr>
            <p:spPr>
              <a:xfrm>
                <a:off x="2999678" y="2403996"/>
                <a:ext cx="4092498" cy="400110"/>
              </a:xfrm>
              <a:prstGeom prst="rect">
                <a:avLst/>
              </a:prstGeom>
              <a:noFill/>
            </p:spPr>
            <p:txBody>
              <a:bodyPr wrap="square" lIns="0" rtlCol="0">
                <a:spAutoFit/>
              </a:bodyPr>
              <a:lstStyle/>
              <a:p>
                <a:r>
                  <a:rPr lang="en-US" sz="2000" dirty="0">
                    <a:ea typeface="Roboto Light" charset="0"/>
                    <a:cs typeface="Roboto Light" charset="0"/>
                  </a:rPr>
                  <a:t>Other core revenues</a:t>
                </a:r>
              </a:p>
            </p:txBody>
          </p:sp>
          <p:sp>
            <p:nvSpPr>
              <p:cNvPr id="30" name="TextBox 29">
                <a:extLst>
                  <a:ext uri="{FF2B5EF4-FFF2-40B4-BE49-F238E27FC236}">
                    <a16:creationId xmlns:a16="http://schemas.microsoft.com/office/drawing/2014/main" id="{D2ED978D-730A-4CA2-95C0-11C6C88A8C3F}"/>
                  </a:ext>
                </a:extLst>
              </p:cNvPr>
              <p:cNvSpPr txBox="1"/>
              <p:nvPr/>
            </p:nvSpPr>
            <p:spPr>
              <a:xfrm>
                <a:off x="7092176" y="2403996"/>
                <a:ext cx="4092498" cy="400110"/>
              </a:xfrm>
              <a:prstGeom prst="rect">
                <a:avLst/>
              </a:prstGeom>
              <a:noFill/>
            </p:spPr>
            <p:txBody>
              <a:bodyPr wrap="square" lIns="0" rIns="0" rtlCol="0">
                <a:spAutoFit/>
              </a:bodyPr>
              <a:lstStyle/>
              <a:p>
                <a:pPr algn="r"/>
                <a:r>
                  <a:rPr lang="en-US" sz="2000" dirty="0">
                    <a:ea typeface="Roboto Medium" charset="0"/>
                    <a:cs typeface="Roboto Medium" charset="0"/>
                  </a:rPr>
                  <a:t>$777</a:t>
                </a:r>
              </a:p>
            </p:txBody>
          </p:sp>
        </p:grpSp>
      </p:grpSp>
      <p:graphicFrame>
        <p:nvGraphicFramePr>
          <p:cNvPr id="41" name="Chart 40">
            <a:extLst>
              <a:ext uri="{FF2B5EF4-FFF2-40B4-BE49-F238E27FC236}">
                <a16:creationId xmlns:a16="http://schemas.microsoft.com/office/drawing/2014/main" id="{0270CCF1-1AD0-4B51-97B2-B7CB82EAB432}"/>
              </a:ext>
            </a:extLst>
          </p:cNvPr>
          <p:cNvGraphicFramePr/>
          <p:nvPr>
            <p:extLst>
              <p:ext uri="{D42A27DB-BD31-4B8C-83A1-F6EECF244321}">
                <p14:modId xmlns:p14="http://schemas.microsoft.com/office/powerpoint/2010/main" val="2001413576"/>
              </p:ext>
            </p:extLst>
          </p:nvPr>
        </p:nvGraphicFramePr>
        <p:xfrm>
          <a:off x="-349026" y="1549778"/>
          <a:ext cx="6292404" cy="5203364"/>
        </p:xfrm>
        <a:graphic>
          <a:graphicData uri="http://schemas.openxmlformats.org/drawingml/2006/chart">
            <c:chart xmlns:c="http://schemas.openxmlformats.org/drawingml/2006/chart" xmlns:r="http://schemas.openxmlformats.org/officeDocument/2006/relationships" r:id="rId4"/>
          </a:graphicData>
        </a:graphic>
      </p:graphicFrame>
      <p:pic>
        <p:nvPicPr>
          <p:cNvPr id="13" name="Picture 12">
            <a:extLst>
              <a:ext uri="{FF2B5EF4-FFF2-40B4-BE49-F238E27FC236}">
                <a16:creationId xmlns:a16="http://schemas.microsoft.com/office/drawing/2014/main" id="{B2606384-1353-4907-BF81-17A761664CB1}"/>
              </a:ext>
            </a:extLst>
          </p:cNvPr>
          <p:cNvPicPr>
            <a:picLocks noChangeAspect="1"/>
          </p:cNvPicPr>
          <p:nvPr/>
        </p:nvPicPr>
        <p:blipFill rotWithShape="1">
          <a:blip r:embed="rId5"/>
          <a:srcRect l="18983" r="13378"/>
          <a:stretch/>
        </p:blipFill>
        <p:spPr>
          <a:xfrm>
            <a:off x="5553653" y="1084568"/>
            <a:ext cx="250322" cy="2043635"/>
          </a:xfrm>
          <a:prstGeom prst="rect">
            <a:avLst/>
          </a:prstGeom>
        </p:spPr>
      </p:pic>
      <p:sp>
        <p:nvSpPr>
          <p:cNvPr id="31" name="TextBox 30">
            <a:extLst>
              <a:ext uri="{FF2B5EF4-FFF2-40B4-BE49-F238E27FC236}">
                <a16:creationId xmlns:a16="http://schemas.microsoft.com/office/drawing/2014/main" id="{944B514E-DAF4-41B9-A526-8D98DABE3D10}"/>
              </a:ext>
            </a:extLst>
          </p:cNvPr>
          <p:cNvSpPr txBox="1"/>
          <p:nvPr/>
        </p:nvSpPr>
        <p:spPr>
          <a:xfrm flipH="1">
            <a:off x="6292404" y="6534873"/>
            <a:ext cx="5943378" cy="276999"/>
          </a:xfrm>
          <a:prstGeom prst="rect">
            <a:avLst/>
          </a:prstGeom>
          <a:noFill/>
        </p:spPr>
        <p:txBody>
          <a:bodyPr wrap="square" rtlCol="0">
            <a:spAutoFit/>
          </a:bodyPr>
          <a:lstStyle/>
          <a:p>
            <a:r>
              <a:rPr lang="en-US" sz="1200" dirty="0" err="1"/>
              <a:t>Retrieved:https</a:t>
            </a:r>
            <a:r>
              <a:rPr lang="en-US" sz="1200" dirty="0"/>
              <a:t>://nces.ed.gov/</a:t>
            </a:r>
            <a:r>
              <a:rPr lang="en-US" sz="1200" dirty="0" err="1"/>
              <a:t>ipeds</a:t>
            </a:r>
            <a:r>
              <a:rPr lang="en-US" sz="1200" dirty="0"/>
              <a:t>/datacenter/</a:t>
            </a:r>
            <a:r>
              <a:rPr lang="en-US" sz="1200" dirty="0" err="1"/>
              <a:t>institutionprofile.aspx?unitId</a:t>
            </a:r>
            <a:r>
              <a:rPr lang="en-US" sz="1200" dirty="0"/>
              <a:t>=198950, 2020</a:t>
            </a:r>
          </a:p>
        </p:txBody>
      </p:sp>
    </p:spTree>
    <p:extLst>
      <p:ext uri="{BB962C8B-B14F-4D97-AF65-F5344CB8AC3E}">
        <p14:creationId xmlns:p14="http://schemas.microsoft.com/office/powerpoint/2010/main" val="122960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a:xfrm>
            <a:off x="267631" y="2955073"/>
            <a:ext cx="6679580" cy="3902927"/>
          </a:xfrm>
        </p:spPr>
      </p:sp>
      <p:sp>
        <p:nvSpPr>
          <p:cNvPr id="12" name="TextBox 11"/>
          <p:cNvSpPr txBox="1"/>
          <p:nvPr/>
        </p:nvSpPr>
        <p:spPr>
          <a:xfrm>
            <a:off x="457200" y="831629"/>
            <a:ext cx="4309450" cy="1311128"/>
          </a:xfrm>
          <a:prstGeom prst="rect">
            <a:avLst/>
          </a:prstGeom>
          <a:noFill/>
        </p:spPr>
        <p:txBody>
          <a:bodyPr wrap="square" lIns="0" rIns="0" rtlCol="0">
            <a:spAutoFit/>
          </a:bodyPr>
          <a:lstStyle/>
          <a:p>
            <a:pPr algn="ctr">
              <a:lnSpc>
                <a:spcPct val="90000"/>
              </a:lnSpc>
            </a:pPr>
            <a:r>
              <a:rPr lang="en-US" sz="4400" dirty="0">
                <a:latin typeface="+mj-lt"/>
              </a:rPr>
              <a:t>Tuition Driven Institution (66%)</a:t>
            </a:r>
          </a:p>
        </p:txBody>
      </p:sp>
      <p:sp>
        <p:nvSpPr>
          <p:cNvPr id="7" name="TextBox 6">
            <a:extLst>
              <a:ext uri="{FF2B5EF4-FFF2-40B4-BE49-F238E27FC236}">
                <a16:creationId xmlns:a16="http://schemas.microsoft.com/office/drawing/2014/main" id="{DB06F7B5-4DC6-40BB-9DD4-647E7D63EF74}"/>
              </a:ext>
            </a:extLst>
          </p:cNvPr>
          <p:cNvSpPr txBox="1"/>
          <p:nvPr/>
        </p:nvSpPr>
        <p:spPr>
          <a:xfrm>
            <a:off x="959006" y="3732988"/>
            <a:ext cx="5486399" cy="1727524"/>
          </a:xfrm>
          <a:prstGeom prst="rect">
            <a:avLst/>
          </a:prstGeom>
          <a:noFill/>
        </p:spPr>
        <p:txBody>
          <a:bodyPr wrap="square" lIns="0" rIns="0" rtlCol="0">
            <a:spAutoFit/>
          </a:bodyPr>
          <a:lstStyle/>
          <a:p>
            <a:pPr marL="342900" indent="-342900">
              <a:lnSpc>
                <a:spcPct val="130000"/>
              </a:lnSpc>
              <a:buFont typeface="Arial" panose="020B0604020202020204" pitchFamily="34" charset="0"/>
              <a:buChar char="•"/>
            </a:pPr>
            <a:r>
              <a:rPr lang="en-US" sz="2800" dirty="0">
                <a:solidFill>
                  <a:schemeClr val="tx1">
                    <a:alpha val="70000"/>
                  </a:schemeClr>
                </a:solidFill>
              </a:rPr>
              <a:t>True liberal arts college</a:t>
            </a:r>
          </a:p>
          <a:p>
            <a:pPr marL="342900" indent="-342900">
              <a:lnSpc>
                <a:spcPct val="130000"/>
              </a:lnSpc>
              <a:buFont typeface="Arial" panose="020B0604020202020204" pitchFamily="34" charset="0"/>
              <a:buChar char="•"/>
            </a:pPr>
            <a:r>
              <a:rPr lang="en-US" sz="2800" dirty="0">
                <a:solidFill>
                  <a:schemeClr val="tx1">
                    <a:alpha val="70000"/>
                  </a:schemeClr>
                </a:solidFill>
              </a:rPr>
              <a:t>Potential accessibility issues</a:t>
            </a:r>
          </a:p>
          <a:p>
            <a:pPr marL="800100" lvl="1" indent="-342900">
              <a:lnSpc>
                <a:spcPct val="130000"/>
              </a:lnSpc>
              <a:buFont typeface="Arial" panose="020B0604020202020204" pitchFamily="34" charset="0"/>
              <a:buChar char="•"/>
            </a:pPr>
            <a:r>
              <a:rPr lang="en-US" sz="2800" dirty="0">
                <a:solidFill>
                  <a:schemeClr val="tx1">
                    <a:alpha val="70000"/>
                  </a:schemeClr>
                </a:solidFill>
              </a:rPr>
              <a:t>Endowment scholarships</a:t>
            </a:r>
          </a:p>
        </p:txBody>
      </p:sp>
      <p:sp>
        <p:nvSpPr>
          <p:cNvPr id="6" name="Picture Placeholder 5">
            <a:extLst>
              <a:ext uri="{FF2B5EF4-FFF2-40B4-BE49-F238E27FC236}">
                <a16:creationId xmlns:a16="http://schemas.microsoft.com/office/drawing/2014/main" id="{542AA66B-550D-4DC8-BF7F-51968FB3EE07}"/>
              </a:ext>
            </a:extLst>
          </p:cNvPr>
          <p:cNvSpPr>
            <a:spLocks noGrp="1"/>
          </p:cNvSpPr>
          <p:nvPr>
            <p:ph type="pic" sz="quarter" idx="10"/>
          </p:nvPr>
        </p:nvSpPr>
        <p:spPr>
          <a:xfrm>
            <a:off x="5118411" y="0"/>
            <a:ext cx="7073590" cy="4427034"/>
          </a:xfrm>
          <a:ln>
            <a:noFill/>
          </a:ln>
        </p:spPr>
      </p:sp>
      <p:pic>
        <p:nvPicPr>
          <p:cNvPr id="8" name="Picture 7">
            <a:extLst>
              <a:ext uri="{FF2B5EF4-FFF2-40B4-BE49-F238E27FC236}">
                <a16:creationId xmlns:a16="http://schemas.microsoft.com/office/drawing/2014/main" id="{6A378242-103B-465F-A8DF-1BA5804FD78F}"/>
              </a:ext>
            </a:extLst>
          </p:cNvPr>
          <p:cNvPicPr>
            <a:picLocks noChangeAspect="1"/>
          </p:cNvPicPr>
          <p:nvPr/>
        </p:nvPicPr>
        <p:blipFill>
          <a:blip r:embed="rId3"/>
          <a:stretch>
            <a:fillRect/>
          </a:stretch>
        </p:blipFill>
        <p:spPr>
          <a:xfrm>
            <a:off x="6445405" y="101375"/>
            <a:ext cx="4594071" cy="4308153"/>
          </a:xfrm>
          <a:prstGeom prst="rect">
            <a:avLst/>
          </a:prstGeom>
        </p:spPr>
      </p:pic>
      <p:sp>
        <p:nvSpPr>
          <p:cNvPr id="9" name="TextBox 8">
            <a:extLst>
              <a:ext uri="{FF2B5EF4-FFF2-40B4-BE49-F238E27FC236}">
                <a16:creationId xmlns:a16="http://schemas.microsoft.com/office/drawing/2014/main" id="{46A8AFD8-9E11-46FF-88ED-E58E2DB0EACF}"/>
              </a:ext>
            </a:extLst>
          </p:cNvPr>
          <p:cNvSpPr txBox="1"/>
          <p:nvPr/>
        </p:nvSpPr>
        <p:spPr>
          <a:xfrm flipH="1">
            <a:off x="6292404" y="6534873"/>
            <a:ext cx="5943378" cy="276999"/>
          </a:xfrm>
          <a:prstGeom prst="rect">
            <a:avLst/>
          </a:prstGeom>
          <a:noFill/>
        </p:spPr>
        <p:txBody>
          <a:bodyPr wrap="square" rtlCol="0">
            <a:spAutoFit/>
          </a:bodyPr>
          <a:lstStyle/>
          <a:p>
            <a:r>
              <a:rPr lang="en-US" sz="1200" dirty="0" err="1"/>
              <a:t>Retrieved:https</a:t>
            </a:r>
            <a:r>
              <a:rPr lang="en-US" sz="1200" dirty="0"/>
              <a:t>://nces.ed.gov/</a:t>
            </a:r>
            <a:r>
              <a:rPr lang="en-US" sz="1200" dirty="0" err="1"/>
              <a:t>ipeds</a:t>
            </a:r>
            <a:r>
              <a:rPr lang="en-US" sz="1200" dirty="0"/>
              <a:t>/datacenter/</a:t>
            </a:r>
            <a:r>
              <a:rPr lang="en-US" sz="1200" dirty="0" err="1"/>
              <a:t>institutionprofile.aspx?unitId</a:t>
            </a:r>
            <a:r>
              <a:rPr lang="en-US" sz="1200" dirty="0"/>
              <a:t>=198950, 2020</a:t>
            </a:r>
          </a:p>
        </p:txBody>
      </p:sp>
    </p:spTree>
    <p:extLst>
      <p:ext uri="{BB962C8B-B14F-4D97-AF65-F5344CB8AC3E}">
        <p14:creationId xmlns:p14="http://schemas.microsoft.com/office/powerpoint/2010/main" val="1901483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34EE373-6580-4B28-9285-3BE6A6EA0A9D}"/>
              </a:ext>
            </a:extLst>
          </p:cNvPr>
          <p:cNvSpPr>
            <a:spLocks noGrp="1"/>
          </p:cNvSpPr>
          <p:nvPr>
            <p:ph type="pic" sz="quarter" idx="10"/>
          </p:nvPr>
        </p:nvSpPr>
        <p:spPr>
          <a:xfrm>
            <a:off x="5196468" y="-1"/>
            <a:ext cx="6995533" cy="4460488"/>
          </a:xfrm>
        </p:spPr>
      </p:sp>
      <p:sp>
        <p:nvSpPr>
          <p:cNvPr id="8" name="Picture Placeholder 1">
            <a:extLst>
              <a:ext uri="{FF2B5EF4-FFF2-40B4-BE49-F238E27FC236}">
                <a16:creationId xmlns:a16="http://schemas.microsoft.com/office/drawing/2014/main" id="{63DA7522-D5D7-4033-B717-F15325BBB51D}"/>
              </a:ext>
            </a:extLst>
          </p:cNvPr>
          <p:cNvSpPr>
            <a:spLocks noGrp="1"/>
          </p:cNvSpPr>
          <p:nvPr>
            <p:ph type="pic" sz="quarter" idx="11"/>
          </p:nvPr>
        </p:nvSpPr>
        <p:spPr>
          <a:xfrm>
            <a:off x="412596" y="2955073"/>
            <a:ext cx="7225990" cy="3902927"/>
          </a:xfrm>
        </p:spPr>
      </p:sp>
      <p:sp>
        <p:nvSpPr>
          <p:cNvPr id="12" name="TextBox 11"/>
          <p:cNvSpPr txBox="1"/>
          <p:nvPr/>
        </p:nvSpPr>
        <p:spPr>
          <a:xfrm>
            <a:off x="412596" y="717995"/>
            <a:ext cx="4884233" cy="1920526"/>
          </a:xfrm>
          <a:prstGeom prst="rect">
            <a:avLst/>
          </a:prstGeom>
          <a:noFill/>
        </p:spPr>
        <p:txBody>
          <a:bodyPr wrap="square" lIns="0" rIns="0" rtlCol="0">
            <a:spAutoFit/>
          </a:bodyPr>
          <a:lstStyle/>
          <a:p>
            <a:pPr algn="ctr">
              <a:lnSpc>
                <a:spcPct val="90000"/>
              </a:lnSpc>
            </a:pPr>
            <a:r>
              <a:rPr lang="en-US" sz="4400" dirty="0">
                <a:latin typeface="+mj-lt"/>
              </a:rPr>
              <a:t>Private Gifts &amp; Endowment Returns (17%)</a:t>
            </a:r>
          </a:p>
        </p:txBody>
      </p:sp>
      <p:sp>
        <p:nvSpPr>
          <p:cNvPr id="9" name="TextBox 8">
            <a:extLst>
              <a:ext uri="{FF2B5EF4-FFF2-40B4-BE49-F238E27FC236}">
                <a16:creationId xmlns:a16="http://schemas.microsoft.com/office/drawing/2014/main" id="{1E50BEA7-0642-4EBA-97B8-A60D1987AAE1}"/>
              </a:ext>
            </a:extLst>
          </p:cNvPr>
          <p:cNvSpPr txBox="1"/>
          <p:nvPr/>
        </p:nvSpPr>
        <p:spPr>
          <a:xfrm>
            <a:off x="1148578" y="3136821"/>
            <a:ext cx="5363734" cy="3539430"/>
          </a:xfrm>
          <a:prstGeom prst="rect">
            <a:avLst/>
          </a:prstGeom>
          <a:noFill/>
        </p:spPr>
        <p:txBody>
          <a:bodyPr wrap="square" lIns="0" rIns="0" rtlCol="0">
            <a:spAutoFit/>
          </a:bodyPr>
          <a:lstStyle/>
          <a:p>
            <a:pPr marL="342900" indent="-342900">
              <a:buFont typeface="Arial" panose="020B0604020202020204" pitchFamily="34" charset="0"/>
              <a:buChar char="•"/>
            </a:pPr>
            <a:r>
              <a:rPr lang="en-US" sz="2800" dirty="0">
                <a:solidFill>
                  <a:schemeClr val="tx1">
                    <a:alpha val="70000"/>
                  </a:schemeClr>
                </a:solidFill>
              </a:rPr>
              <a:t>Growing endowment: primary goal of current and past 3 presidents</a:t>
            </a:r>
          </a:p>
          <a:p>
            <a:pPr marL="342900" indent="-342900">
              <a:buFont typeface="Arial" panose="020B0604020202020204" pitchFamily="34" charset="0"/>
              <a:buChar char="•"/>
            </a:pPr>
            <a:r>
              <a:rPr lang="en-US" sz="2800" dirty="0">
                <a:solidFill>
                  <a:schemeClr val="tx1">
                    <a:alpha val="70000"/>
                  </a:schemeClr>
                </a:solidFill>
              </a:rPr>
              <a:t>Extensive network of financially involved alumni</a:t>
            </a:r>
          </a:p>
          <a:p>
            <a:pPr marL="800100" lvl="1" indent="-342900">
              <a:buFont typeface="Arial" panose="020B0604020202020204" pitchFamily="34" charset="0"/>
              <a:buChar char="•"/>
            </a:pPr>
            <a:r>
              <a:rPr lang="en-US" sz="2800" dirty="0">
                <a:solidFill>
                  <a:schemeClr val="tx1">
                    <a:alpha val="70000"/>
                  </a:schemeClr>
                </a:solidFill>
              </a:rPr>
              <a:t>Founders’ Week – Giving Day</a:t>
            </a:r>
          </a:p>
          <a:p>
            <a:pPr marL="800100" lvl="1" indent="-342900">
              <a:buFont typeface="Arial" panose="020B0604020202020204" pitchFamily="34" charset="0"/>
              <a:buChar char="•"/>
            </a:pPr>
            <a:r>
              <a:rPr lang="en-US" sz="2800" dirty="0">
                <a:solidFill>
                  <a:schemeClr val="tx1">
                    <a:alpha val="70000"/>
                  </a:schemeClr>
                </a:solidFill>
              </a:rPr>
              <a:t>Meredith College, Beyond Strong</a:t>
            </a:r>
          </a:p>
        </p:txBody>
      </p:sp>
      <p:graphicFrame>
        <p:nvGraphicFramePr>
          <p:cNvPr id="14" name="Chart 13">
            <a:extLst>
              <a:ext uri="{FF2B5EF4-FFF2-40B4-BE49-F238E27FC236}">
                <a16:creationId xmlns:a16="http://schemas.microsoft.com/office/drawing/2014/main" id="{A206E3B8-2B74-4EEE-82F3-455E617463E7}"/>
              </a:ext>
            </a:extLst>
          </p:cNvPr>
          <p:cNvGraphicFramePr/>
          <p:nvPr>
            <p:extLst>
              <p:ext uri="{D42A27DB-BD31-4B8C-83A1-F6EECF244321}">
                <p14:modId xmlns:p14="http://schemas.microsoft.com/office/powerpoint/2010/main" val="2075813189"/>
              </p:ext>
            </p:extLst>
          </p:nvPr>
        </p:nvGraphicFramePr>
        <p:xfrm>
          <a:off x="6667500" y="-3"/>
          <a:ext cx="5301475" cy="4460489"/>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70AEBEC5-3D1F-4C13-8451-47E337105225}"/>
              </a:ext>
            </a:extLst>
          </p:cNvPr>
          <p:cNvPicPr>
            <a:picLocks noChangeAspect="1"/>
          </p:cNvPicPr>
          <p:nvPr/>
        </p:nvPicPr>
        <p:blipFill>
          <a:blip r:embed="rId4"/>
          <a:stretch>
            <a:fillRect/>
          </a:stretch>
        </p:blipFill>
        <p:spPr>
          <a:xfrm>
            <a:off x="671876" y="109811"/>
            <a:ext cx="10848247" cy="66383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TextBox 10">
            <a:extLst>
              <a:ext uri="{FF2B5EF4-FFF2-40B4-BE49-F238E27FC236}">
                <a16:creationId xmlns:a16="http://schemas.microsoft.com/office/drawing/2014/main" id="{8F40ABE9-2DED-4F15-AB2D-BE469605F77D}"/>
              </a:ext>
            </a:extLst>
          </p:cNvPr>
          <p:cNvSpPr txBox="1"/>
          <p:nvPr/>
        </p:nvSpPr>
        <p:spPr>
          <a:xfrm flipH="1">
            <a:off x="6346548" y="6296721"/>
            <a:ext cx="5943378" cy="461665"/>
          </a:xfrm>
          <a:prstGeom prst="rect">
            <a:avLst/>
          </a:prstGeom>
          <a:noFill/>
        </p:spPr>
        <p:txBody>
          <a:bodyPr wrap="square" rtlCol="0">
            <a:spAutoFit/>
          </a:bodyPr>
          <a:lstStyle/>
          <a:p>
            <a:r>
              <a:rPr lang="en-US" sz="1200" dirty="0" err="1"/>
              <a:t>Retrieved:https</a:t>
            </a:r>
            <a:r>
              <a:rPr lang="en-US" sz="1200" dirty="0"/>
              <a:t>://nces.ed.gov/</a:t>
            </a:r>
            <a:r>
              <a:rPr lang="en-US" sz="1200" dirty="0" err="1"/>
              <a:t>ipeds</a:t>
            </a:r>
            <a:r>
              <a:rPr lang="en-US" sz="1200" dirty="0"/>
              <a:t>/datacenter/</a:t>
            </a:r>
            <a:r>
              <a:rPr lang="en-US" sz="1200" dirty="0" err="1"/>
              <a:t>institutionprofile.aspx?unitId</a:t>
            </a:r>
            <a:r>
              <a:rPr lang="en-US" sz="1200" dirty="0"/>
              <a:t>=198950, 2020</a:t>
            </a:r>
          </a:p>
          <a:p>
            <a:r>
              <a:rPr lang="en-US" sz="1200" dirty="0"/>
              <a:t>Retrieved: https://www.usnews.com/best-colleges/meredith-college-2945, 2020</a:t>
            </a:r>
          </a:p>
        </p:txBody>
      </p:sp>
    </p:spTree>
    <p:extLst>
      <p:ext uri="{BB962C8B-B14F-4D97-AF65-F5344CB8AC3E}">
        <p14:creationId xmlns:p14="http://schemas.microsoft.com/office/powerpoint/2010/main" val="376224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9" name="Freeform 8"/>
          <p:cNvSpPr/>
          <p:nvPr/>
        </p:nvSpPr>
        <p:spPr>
          <a:xfrm>
            <a:off x="5067300" y="1217061"/>
            <a:ext cx="2057400" cy="4411133"/>
          </a:xfrm>
          <a:custGeom>
            <a:avLst/>
            <a:gdLst>
              <a:gd name="connsiteX0" fmla="*/ 0 w 2057400"/>
              <a:gd name="connsiteY0" fmla="*/ 0 h 4411133"/>
              <a:gd name="connsiteX1" fmla="*/ 2057400 w 2057400"/>
              <a:gd name="connsiteY1" fmla="*/ 0 h 4411133"/>
              <a:gd name="connsiteX2" fmla="*/ 2057400 w 2057400"/>
              <a:gd name="connsiteY2" fmla="*/ 4411133 h 4411133"/>
              <a:gd name="connsiteX3" fmla="*/ 1612900 w 2057400"/>
              <a:gd name="connsiteY3" fmla="*/ 4411133 h 4411133"/>
              <a:gd name="connsiteX4" fmla="*/ 1612900 w 2057400"/>
              <a:gd name="connsiteY4" fmla="*/ 4357167 h 4411133"/>
              <a:gd name="connsiteX5" fmla="*/ 2003434 w 2057400"/>
              <a:gd name="connsiteY5" fmla="*/ 4357167 h 4411133"/>
              <a:gd name="connsiteX6" fmla="*/ 2003434 w 2057400"/>
              <a:gd name="connsiteY6" fmla="*/ 53966 h 4411133"/>
              <a:gd name="connsiteX7" fmla="*/ 53966 w 2057400"/>
              <a:gd name="connsiteY7" fmla="*/ 53966 h 4411133"/>
              <a:gd name="connsiteX8" fmla="*/ 53966 w 2057400"/>
              <a:gd name="connsiteY8" fmla="*/ 4357167 h 4411133"/>
              <a:gd name="connsiteX9" fmla="*/ 444500 w 2057400"/>
              <a:gd name="connsiteY9" fmla="*/ 4357167 h 4411133"/>
              <a:gd name="connsiteX10" fmla="*/ 444500 w 2057400"/>
              <a:gd name="connsiteY10" fmla="*/ 4411133 h 4411133"/>
              <a:gd name="connsiteX11" fmla="*/ 0 w 2057400"/>
              <a:gd name="connsiteY11" fmla="*/ 4411133 h 441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7400" h="4411133">
                <a:moveTo>
                  <a:pt x="0" y="0"/>
                </a:moveTo>
                <a:lnTo>
                  <a:pt x="2057400" y="0"/>
                </a:lnTo>
                <a:lnTo>
                  <a:pt x="2057400" y="4411133"/>
                </a:lnTo>
                <a:lnTo>
                  <a:pt x="1612900" y="4411133"/>
                </a:lnTo>
                <a:lnTo>
                  <a:pt x="1612900" y="4357167"/>
                </a:lnTo>
                <a:lnTo>
                  <a:pt x="2003434" y="4357167"/>
                </a:lnTo>
                <a:lnTo>
                  <a:pt x="2003434" y="53966"/>
                </a:lnTo>
                <a:lnTo>
                  <a:pt x="53966" y="53966"/>
                </a:lnTo>
                <a:lnTo>
                  <a:pt x="53966" y="4357167"/>
                </a:lnTo>
                <a:lnTo>
                  <a:pt x="444500" y="4357167"/>
                </a:lnTo>
                <a:lnTo>
                  <a:pt x="444500" y="4411133"/>
                </a:lnTo>
                <a:lnTo>
                  <a:pt x="0" y="44111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p:nvPr/>
        </p:nvCxnSpPr>
        <p:spPr>
          <a:xfrm>
            <a:off x="6087533" y="3428999"/>
            <a:ext cx="0" cy="448733"/>
          </a:xfrm>
          <a:prstGeom prst="line">
            <a:avLst/>
          </a:prstGeom>
          <a:ln w="1016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77E523A-78E5-4A34-B008-AF2121CEA6B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444086" y="2033424"/>
            <a:ext cx="9303828" cy="2791149"/>
          </a:xfrm>
          <a:prstGeom prst="rect">
            <a:avLst/>
          </a:prstGeom>
        </p:spPr>
      </p:pic>
      <p:sp>
        <p:nvSpPr>
          <p:cNvPr id="6" name="TextBox 5">
            <a:extLst>
              <a:ext uri="{FF2B5EF4-FFF2-40B4-BE49-F238E27FC236}">
                <a16:creationId xmlns:a16="http://schemas.microsoft.com/office/drawing/2014/main" id="{7F52CBDD-D19F-496A-B892-DF81796CADC3}"/>
              </a:ext>
            </a:extLst>
          </p:cNvPr>
          <p:cNvSpPr txBox="1"/>
          <p:nvPr/>
        </p:nvSpPr>
        <p:spPr>
          <a:xfrm flipH="1">
            <a:off x="28316" y="6530462"/>
            <a:ext cx="4032239" cy="276999"/>
          </a:xfrm>
          <a:prstGeom prst="rect">
            <a:avLst/>
          </a:prstGeom>
          <a:noFill/>
        </p:spPr>
        <p:txBody>
          <a:bodyPr wrap="square" rtlCol="0">
            <a:spAutoFit/>
          </a:bodyPr>
          <a:lstStyle/>
          <a:p>
            <a:r>
              <a:rPr lang="en-US" sz="1200" dirty="0"/>
              <a:t>Retrieved: </a:t>
            </a:r>
            <a:r>
              <a:rPr lang="en-US" sz="1200" dirty="0">
                <a:hlinkClick r:id="rId5"/>
              </a:rPr>
              <a:t>https://www.meredith.edu/beyondstrong</a:t>
            </a:r>
            <a:r>
              <a:rPr lang="en-US" sz="1200" dirty="0"/>
              <a:t>, 2020</a:t>
            </a:r>
          </a:p>
        </p:txBody>
      </p:sp>
    </p:spTree>
    <p:extLst>
      <p:ext uri="{BB962C8B-B14F-4D97-AF65-F5344CB8AC3E}">
        <p14:creationId xmlns:p14="http://schemas.microsoft.com/office/powerpoint/2010/main" val="541641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6918E8E-F1EA-4D7F-BB16-49B2A3EDA8F0}"/>
              </a:ext>
            </a:extLst>
          </p:cNvPr>
          <p:cNvSpPr txBox="1"/>
          <p:nvPr/>
        </p:nvSpPr>
        <p:spPr>
          <a:xfrm flipH="1">
            <a:off x="-16326" y="5739913"/>
            <a:ext cx="5708223" cy="938719"/>
          </a:xfrm>
          <a:prstGeom prst="rect">
            <a:avLst/>
          </a:prstGeom>
          <a:noFill/>
        </p:spPr>
        <p:txBody>
          <a:bodyPr wrap="square" rtlCol="0">
            <a:spAutoFit/>
          </a:bodyPr>
          <a:lstStyle/>
          <a:p>
            <a:r>
              <a:rPr lang="en-US" sz="1100" dirty="0"/>
              <a:t>Retrieved: </a:t>
            </a:r>
            <a:r>
              <a:rPr lang="en-US" sz="1100" dirty="0">
                <a:hlinkClick r:id="rId3"/>
              </a:rPr>
              <a:t>https://www.instagram.com/p/B880HMWn6Dv/</a:t>
            </a:r>
            <a:r>
              <a:rPr lang="en-US" sz="1100" dirty="0"/>
              <a:t>, 2020</a:t>
            </a:r>
          </a:p>
          <a:p>
            <a:r>
              <a:rPr lang="en-US" sz="1100" dirty="0"/>
              <a:t>Retrieved: </a:t>
            </a:r>
            <a:r>
              <a:rPr lang="en-US" sz="1100" dirty="0">
                <a:hlinkClick r:id="rId4"/>
              </a:rPr>
              <a:t>https://www.instagram.com/p/B9A-CndH6mH/</a:t>
            </a:r>
            <a:r>
              <a:rPr lang="en-US" sz="1100" dirty="0"/>
              <a:t>, 2020</a:t>
            </a:r>
          </a:p>
          <a:p>
            <a:r>
              <a:rPr lang="en-US" sz="1100" dirty="0"/>
              <a:t>Retrieved: </a:t>
            </a:r>
            <a:r>
              <a:rPr lang="en-US" sz="1100" dirty="0">
                <a:hlinkClick r:id="rId5"/>
              </a:rPr>
              <a:t>https://www.instagram.com/p/B8_1qumjceP/</a:t>
            </a:r>
            <a:r>
              <a:rPr lang="en-US" sz="1100" dirty="0"/>
              <a:t>, 2020</a:t>
            </a:r>
          </a:p>
          <a:p>
            <a:r>
              <a:rPr lang="en-US" sz="1100" dirty="0"/>
              <a:t>Retrieved: </a:t>
            </a:r>
            <a:r>
              <a:rPr lang="en-US" sz="1100" dirty="0">
                <a:hlinkClick r:id="rId6"/>
              </a:rPr>
              <a:t>https://www.instagram.com/p/B9AmOyQnm4S/</a:t>
            </a:r>
            <a:r>
              <a:rPr lang="en-US" sz="1100" dirty="0"/>
              <a:t> . 2020</a:t>
            </a:r>
          </a:p>
          <a:p>
            <a:r>
              <a:rPr lang="en-US" sz="1100" dirty="0"/>
              <a:t>Retrieved: </a:t>
            </a:r>
            <a:r>
              <a:rPr lang="en-US" sz="1100" dirty="0">
                <a:hlinkClick r:id="rId7"/>
              </a:rPr>
              <a:t>https://www.instagram.com/p/B9SVm-RFNVW/</a:t>
            </a:r>
            <a:r>
              <a:rPr lang="en-US" sz="1100" dirty="0"/>
              <a:t> , 2020</a:t>
            </a:r>
          </a:p>
        </p:txBody>
      </p:sp>
      <p:sp>
        <p:nvSpPr>
          <p:cNvPr id="4" name="Picture Placeholder 3">
            <a:extLst>
              <a:ext uri="{FF2B5EF4-FFF2-40B4-BE49-F238E27FC236}">
                <a16:creationId xmlns:a16="http://schemas.microsoft.com/office/drawing/2014/main" id="{CF6A2B69-CB4C-4911-9FF5-2E0F5D0A2B6B}"/>
              </a:ext>
            </a:extLst>
          </p:cNvPr>
          <p:cNvSpPr>
            <a:spLocks noGrp="1"/>
          </p:cNvSpPr>
          <p:nvPr>
            <p:ph type="pic" sz="quarter" idx="11"/>
          </p:nvPr>
        </p:nvSpPr>
        <p:spPr>
          <a:xfrm>
            <a:off x="3924300" y="-96846"/>
            <a:ext cx="2057400" cy="3429000"/>
          </a:xfrm>
        </p:spPr>
      </p:sp>
      <p:sp>
        <p:nvSpPr>
          <p:cNvPr id="5" name="Picture Placeholder 4">
            <a:extLst>
              <a:ext uri="{FF2B5EF4-FFF2-40B4-BE49-F238E27FC236}">
                <a16:creationId xmlns:a16="http://schemas.microsoft.com/office/drawing/2014/main" id="{74308C05-79C0-460E-B1A1-13B08CF3E71A}"/>
              </a:ext>
            </a:extLst>
          </p:cNvPr>
          <p:cNvSpPr>
            <a:spLocks noGrp="1"/>
          </p:cNvSpPr>
          <p:nvPr>
            <p:ph type="pic" sz="quarter" idx="12"/>
          </p:nvPr>
        </p:nvSpPr>
        <p:spPr>
          <a:xfrm>
            <a:off x="5981700" y="-95652"/>
            <a:ext cx="2095500" cy="3920066"/>
          </a:xfrm>
        </p:spPr>
      </p:sp>
      <p:sp>
        <p:nvSpPr>
          <p:cNvPr id="6" name="Picture Placeholder 5">
            <a:extLst>
              <a:ext uri="{FF2B5EF4-FFF2-40B4-BE49-F238E27FC236}">
                <a16:creationId xmlns:a16="http://schemas.microsoft.com/office/drawing/2014/main" id="{5C582CC6-8505-4245-BB4A-0C2CEA1C6B31}"/>
              </a:ext>
            </a:extLst>
          </p:cNvPr>
          <p:cNvSpPr>
            <a:spLocks noGrp="1"/>
          </p:cNvSpPr>
          <p:nvPr>
            <p:ph type="pic" sz="quarter" idx="13"/>
          </p:nvPr>
        </p:nvSpPr>
        <p:spPr>
          <a:xfrm>
            <a:off x="8077200" y="-116096"/>
            <a:ext cx="2057400" cy="2158999"/>
          </a:xfrm>
        </p:spPr>
      </p:sp>
      <p:sp>
        <p:nvSpPr>
          <p:cNvPr id="7" name="Picture Placeholder 6">
            <a:extLst>
              <a:ext uri="{FF2B5EF4-FFF2-40B4-BE49-F238E27FC236}">
                <a16:creationId xmlns:a16="http://schemas.microsoft.com/office/drawing/2014/main" id="{2B29E6E1-46B8-4DEF-B0BD-2E14C2F50A2E}"/>
              </a:ext>
            </a:extLst>
          </p:cNvPr>
          <p:cNvSpPr>
            <a:spLocks noGrp="1"/>
          </p:cNvSpPr>
          <p:nvPr>
            <p:ph type="pic" sz="quarter" idx="14"/>
          </p:nvPr>
        </p:nvSpPr>
        <p:spPr>
          <a:xfrm>
            <a:off x="10134600" y="-116096"/>
            <a:ext cx="2057400" cy="2971799"/>
          </a:xfrm>
        </p:spPr>
      </p:sp>
      <p:sp>
        <p:nvSpPr>
          <p:cNvPr id="12" name="Picture Placeholder 11">
            <a:extLst>
              <a:ext uri="{FF2B5EF4-FFF2-40B4-BE49-F238E27FC236}">
                <a16:creationId xmlns:a16="http://schemas.microsoft.com/office/drawing/2014/main" id="{A8E937A5-7AFD-46DB-8D22-DA70C1FC8A14}"/>
              </a:ext>
            </a:extLst>
          </p:cNvPr>
          <p:cNvSpPr>
            <a:spLocks noGrp="1"/>
          </p:cNvSpPr>
          <p:nvPr>
            <p:ph type="pic" sz="quarter" idx="16"/>
          </p:nvPr>
        </p:nvSpPr>
        <p:spPr>
          <a:xfrm>
            <a:off x="0" y="-19846"/>
            <a:ext cx="3535124" cy="6796031"/>
          </a:xfrm>
        </p:spPr>
      </p:sp>
      <p:grpSp>
        <p:nvGrpSpPr>
          <p:cNvPr id="14" name="Group 13">
            <a:extLst>
              <a:ext uri="{FF2B5EF4-FFF2-40B4-BE49-F238E27FC236}">
                <a16:creationId xmlns:a16="http://schemas.microsoft.com/office/drawing/2014/main" id="{FEDB8023-292D-4AEE-8866-5C089C377C8B}"/>
              </a:ext>
            </a:extLst>
          </p:cNvPr>
          <p:cNvGrpSpPr/>
          <p:nvPr/>
        </p:nvGrpSpPr>
        <p:grpSpPr>
          <a:xfrm>
            <a:off x="48124" y="400429"/>
            <a:ext cx="2328652" cy="4411133"/>
            <a:chOff x="-2783861" y="3615267"/>
            <a:chExt cx="2057401" cy="4411133"/>
          </a:xfrm>
        </p:grpSpPr>
        <p:sp>
          <p:nvSpPr>
            <p:cNvPr id="9" name="Freeform 8"/>
            <p:cNvSpPr/>
            <p:nvPr/>
          </p:nvSpPr>
          <p:spPr>
            <a:xfrm>
              <a:off x="-2783860" y="3615267"/>
              <a:ext cx="2057400" cy="4411133"/>
            </a:xfrm>
            <a:custGeom>
              <a:avLst/>
              <a:gdLst>
                <a:gd name="connsiteX0" fmla="*/ 0 w 2057400"/>
                <a:gd name="connsiteY0" fmla="*/ 0 h 4411133"/>
                <a:gd name="connsiteX1" fmla="*/ 2057400 w 2057400"/>
                <a:gd name="connsiteY1" fmla="*/ 0 h 4411133"/>
                <a:gd name="connsiteX2" fmla="*/ 2057400 w 2057400"/>
                <a:gd name="connsiteY2" fmla="*/ 4411133 h 4411133"/>
                <a:gd name="connsiteX3" fmla="*/ 1612900 w 2057400"/>
                <a:gd name="connsiteY3" fmla="*/ 4411133 h 4411133"/>
                <a:gd name="connsiteX4" fmla="*/ 1612900 w 2057400"/>
                <a:gd name="connsiteY4" fmla="*/ 4357167 h 4411133"/>
                <a:gd name="connsiteX5" fmla="*/ 2003434 w 2057400"/>
                <a:gd name="connsiteY5" fmla="*/ 4357167 h 4411133"/>
                <a:gd name="connsiteX6" fmla="*/ 2003434 w 2057400"/>
                <a:gd name="connsiteY6" fmla="*/ 53966 h 4411133"/>
                <a:gd name="connsiteX7" fmla="*/ 53966 w 2057400"/>
                <a:gd name="connsiteY7" fmla="*/ 53966 h 4411133"/>
                <a:gd name="connsiteX8" fmla="*/ 53966 w 2057400"/>
                <a:gd name="connsiteY8" fmla="*/ 4357167 h 4411133"/>
                <a:gd name="connsiteX9" fmla="*/ 444500 w 2057400"/>
                <a:gd name="connsiteY9" fmla="*/ 4357167 h 4411133"/>
                <a:gd name="connsiteX10" fmla="*/ 444500 w 2057400"/>
                <a:gd name="connsiteY10" fmla="*/ 4411133 h 4411133"/>
                <a:gd name="connsiteX11" fmla="*/ 0 w 2057400"/>
                <a:gd name="connsiteY11" fmla="*/ 4411133 h 441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7400" h="4411133">
                  <a:moveTo>
                    <a:pt x="0" y="0"/>
                  </a:moveTo>
                  <a:lnTo>
                    <a:pt x="2057400" y="0"/>
                  </a:lnTo>
                  <a:lnTo>
                    <a:pt x="2057400" y="4411133"/>
                  </a:lnTo>
                  <a:lnTo>
                    <a:pt x="1612900" y="4411133"/>
                  </a:lnTo>
                  <a:lnTo>
                    <a:pt x="1612900" y="4357167"/>
                  </a:lnTo>
                  <a:lnTo>
                    <a:pt x="2003434" y="4357167"/>
                  </a:lnTo>
                  <a:lnTo>
                    <a:pt x="2003434" y="53966"/>
                  </a:lnTo>
                  <a:lnTo>
                    <a:pt x="53966" y="53966"/>
                  </a:lnTo>
                  <a:lnTo>
                    <a:pt x="53966" y="4357167"/>
                  </a:lnTo>
                  <a:lnTo>
                    <a:pt x="444500" y="4357167"/>
                  </a:lnTo>
                  <a:lnTo>
                    <a:pt x="444500" y="4411133"/>
                  </a:lnTo>
                  <a:lnTo>
                    <a:pt x="0" y="44111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2783861" y="3892143"/>
              <a:ext cx="2057400" cy="1384995"/>
            </a:xfrm>
            <a:prstGeom prst="rect">
              <a:avLst/>
            </a:prstGeom>
            <a:noFill/>
          </p:spPr>
          <p:txBody>
            <a:bodyPr wrap="square" lIns="0" rIns="0" rtlCol="0">
              <a:spAutoFit/>
            </a:bodyPr>
            <a:lstStyle/>
            <a:p>
              <a:pPr algn="ctr"/>
              <a:r>
                <a:rPr lang="en-US" sz="2700" b="1" spc="50" dirty="0">
                  <a:latin typeface="+mj-lt"/>
                  <a:ea typeface="Montserrat" charset="0"/>
                  <a:cs typeface="Montserrat" charset="0"/>
                </a:rPr>
                <a:t>FUNDRAISING:</a:t>
              </a:r>
            </a:p>
            <a:p>
              <a:pPr algn="ctr"/>
              <a:r>
                <a:rPr lang="en-US" sz="2800" b="1" spc="50" dirty="0">
                  <a:latin typeface="+mj-lt"/>
                  <a:ea typeface="Montserrat" charset="0"/>
                  <a:cs typeface="Montserrat" charset="0"/>
                </a:rPr>
                <a:t>Meredith’s </a:t>
              </a:r>
              <a:br>
                <a:rPr lang="en-US" sz="2800" b="1" spc="50" dirty="0">
                  <a:latin typeface="+mj-lt"/>
                  <a:ea typeface="Montserrat" charset="0"/>
                  <a:cs typeface="Montserrat" charset="0"/>
                </a:rPr>
              </a:br>
              <a:r>
                <a:rPr lang="en-US" sz="2800" b="1" spc="50" dirty="0">
                  <a:latin typeface="+mj-lt"/>
                  <a:ea typeface="Montserrat" charset="0"/>
                  <a:cs typeface="Montserrat" charset="0"/>
                </a:rPr>
                <a:t>Success</a:t>
              </a:r>
            </a:p>
          </p:txBody>
        </p:sp>
      </p:grpSp>
      <p:cxnSp>
        <p:nvCxnSpPr>
          <p:cNvPr id="11" name="Straight Connector 10"/>
          <p:cNvCxnSpPr>
            <a:cxnSpLocks/>
          </p:cNvCxnSpPr>
          <p:nvPr/>
        </p:nvCxnSpPr>
        <p:spPr>
          <a:xfrm>
            <a:off x="4944533" y="3448846"/>
            <a:ext cx="0" cy="448733"/>
          </a:xfrm>
          <a:prstGeom prst="line">
            <a:avLst/>
          </a:prstGeom>
          <a:ln w="1016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4A386C0-4AB2-422E-B689-ED7019A138A8}"/>
              </a:ext>
            </a:extLst>
          </p:cNvPr>
          <p:cNvPicPr>
            <a:picLocks noChangeAspect="1"/>
          </p:cNvPicPr>
          <p:nvPr/>
        </p:nvPicPr>
        <p:blipFill>
          <a:blip r:embed="rId8"/>
          <a:stretch>
            <a:fillRect/>
          </a:stretch>
        </p:blipFill>
        <p:spPr>
          <a:xfrm>
            <a:off x="2424901" y="-19846"/>
            <a:ext cx="7482302" cy="6785281"/>
          </a:xfrm>
          <a:prstGeom prst="rect">
            <a:avLst/>
          </a:prstGeom>
        </p:spPr>
      </p:pic>
      <p:pic>
        <p:nvPicPr>
          <p:cNvPr id="16" name="Picture 15">
            <a:extLst>
              <a:ext uri="{FF2B5EF4-FFF2-40B4-BE49-F238E27FC236}">
                <a16:creationId xmlns:a16="http://schemas.microsoft.com/office/drawing/2014/main" id="{57C19D76-31CE-4B21-BC40-3AA5ED4E5D0A}"/>
              </a:ext>
            </a:extLst>
          </p:cNvPr>
          <p:cNvPicPr>
            <a:picLocks noChangeAspect="1"/>
          </p:cNvPicPr>
          <p:nvPr/>
        </p:nvPicPr>
        <p:blipFill>
          <a:blip r:embed="rId9"/>
          <a:stretch>
            <a:fillRect/>
          </a:stretch>
        </p:blipFill>
        <p:spPr>
          <a:xfrm>
            <a:off x="3929517" y="-9096"/>
            <a:ext cx="6666835" cy="6785281"/>
          </a:xfrm>
          <a:prstGeom prst="rect">
            <a:avLst/>
          </a:prstGeom>
        </p:spPr>
      </p:pic>
      <p:grpSp>
        <p:nvGrpSpPr>
          <p:cNvPr id="28" name="Group 27">
            <a:extLst>
              <a:ext uri="{FF2B5EF4-FFF2-40B4-BE49-F238E27FC236}">
                <a16:creationId xmlns:a16="http://schemas.microsoft.com/office/drawing/2014/main" id="{D13DCABE-41CB-478B-B734-802EED69A6C4}"/>
              </a:ext>
            </a:extLst>
          </p:cNvPr>
          <p:cNvGrpSpPr/>
          <p:nvPr/>
        </p:nvGrpSpPr>
        <p:grpSpPr>
          <a:xfrm>
            <a:off x="-73860" y="-212558"/>
            <a:ext cx="12339719" cy="6715601"/>
            <a:chOff x="-128604" y="-116097"/>
            <a:chExt cx="12339719" cy="6715601"/>
          </a:xfrm>
        </p:grpSpPr>
        <p:pic>
          <p:nvPicPr>
            <p:cNvPr id="19" name="Picture 18">
              <a:extLst>
                <a:ext uri="{FF2B5EF4-FFF2-40B4-BE49-F238E27FC236}">
                  <a16:creationId xmlns:a16="http://schemas.microsoft.com/office/drawing/2014/main" id="{9FFA407F-87F4-4EC3-B950-CBE8BBEE1558}"/>
                </a:ext>
              </a:extLst>
            </p:cNvPr>
            <p:cNvPicPr>
              <a:picLocks noChangeAspect="1"/>
            </p:cNvPicPr>
            <p:nvPr/>
          </p:nvPicPr>
          <p:blipFill>
            <a:blip r:embed="rId10"/>
            <a:stretch>
              <a:fillRect/>
            </a:stretch>
          </p:blipFill>
          <p:spPr>
            <a:xfrm>
              <a:off x="6715555" y="-116097"/>
              <a:ext cx="5495560" cy="5515870"/>
            </a:xfrm>
            <a:prstGeom prst="rect">
              <a:avLst/>
            </a:prstGeom>
          </p:spPr>
        </p:pic>
        <p:pic>
          <p:nvPicPr>
            <p:cNvPr id="20" name="Picture 19">
              <a:extLst>
                <a:ext uri="{FF2B5EF4-FFF2-40B4-BE49-F238E27FC236}">
                  <a16:creationId xmlns:a16="http://schemas.microsoft.com/office/drawing/2014/main" id="{F10870A0-5AB4-42A4-A719-C7DA514E1900}"/>
                </a:ext>
              </a:extLst>
            </p:cNvPr>
            <p:cNvPicPr>
              <a:picLocks noChangeAspect="1"/>
            </p:cNvPicPr>
            <p:nvPr/>
          </p:nvPicPr>
          <p:blipFill>
            <a:blip r:embed="rId11"/>
            <a:stretch>
              <a:fillRect/>
            </a:stretch>
          </p:blipFill>
          <p:spPr>
            <a:xfrm>
              <a:off x="-128604" y="2365054"/>
              <a:ext cx="6803480" cy="4234450"/>
            </a:xfrm>
            <a:prstGeom prst="rect">
              <a:avLst/>
            </a:prstGeom>
          </p:spPr>
        </p:pic>
      </p:grpSp>
      <p:grpSp>
        <p:nvGrpSpPr>
          <p:cNvPr id="31" name="Group 30">
            <a:extLst>
              <a:ext uri="{FF2B5EF4-FFF2-40B4-BE49-F238E27FC236}">
                <a16:creationId xmlns:a16="http://schemas.microsoft.com/office/drawing/2014/main" id="{D9B79E20-E663-4033-AC51-F12AC101BEC8}"/>
              </a:ext>
            </a:extLst>
          </p:cNvPr>
          <p:cNvGrpSpPr/>
          <p:nvPr/>
        </p:nvGrpSpPr>
        <p:grpSpPr>
          <a:xfrm>
            <a:off x="0" y="-180977"/>
            <a:ext cx="12265859" cy="7107542"/>
            <a:chOff x="2673805" y="4943871"/>
            <a:chExt cx="12265859" cy="7107542"/>
          </a:xfrm>
        </p:grpSpPr>
        <p:sp>
          <p:nvSpPr>
            <p:cNvPr id="30" name="Rectangle 29">
              <a:extLst>
                <a:ext uri="{FF2B5EF4-FFF2-40B4-BE49-F238E27FC236}">
                  <a16:creationId xmlns:a16="http://schemas.microsoft.com/office/drawing/2014/main" id="{985C6F02-7F56-473A-9C83-EEB874384404}"/>
                </a:ext>
              </a:extLst>
            </p:cNvPr>
            <p:cNvSpPr/>
            <p:nvPr/>
          </p:nvSpPr>
          <p:spPr>
            <a:xfrm>
              <a:off x="2673805" y="5160473"/>
              <a:ext cx="12265859" cy="689094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E0B15952-96A9-41A9-AE5F-F30F2E9B5EDF}"/>
                </a:ext>
              </a:extLst>
            </p:cNvPr>
            <p:cNvGrpSpPr/>
            <p:nvPr/>
          </p:nvGrpSpPr>
          <p:grpSpPr>
            <a:xfrm>
              <a:off x="2673805" y="4943871"/>
              <a:ext cx="12265858" cy="6992580"/>
              <a:chOff x="1662052" y="-116096"/>
              <a:chExt cx="10529173" cy="6992580"/>
            </a:xfrm>
          </p:grpSpPr>
          <p:pic>
            <p:nvPicPr>
              <p:cNvPr id="21" name="Picture 20">
                <a:extLst>
                  <a:ext uri="{FF2B5EF4-FFF2-40B4-BE49-F238E27FC236}">
                    <a16:creationId xmlns:a16="http://schemas.microsoft.com/office/drawing/2014/main" id="{7101898F-9D1D-4B74-A6A0-806ACCC19E02}"/>
                  </a:ext>
                </a:extLst>
              </p:cNvPr>
              <p:cNvPicPr>
                <a:picLocks noChangeAspect="1"/>
              </p:cNvPicPr>
              <p:nvPr/>
            </p:nvPicPr>
            <p:blipFill>
              <a:blip r:embed="rId12"/>
              <a:stretch>
                <a:fillRect/>
              </a:stretch>
            </p:blipFill>
            <p:spPr>
              <a:xfrm>
                <a:off x="5111018" y="-116096"/>
                <a:ext cx="7080207" cy="6992580"/>
              </a:xfrm>
              <a:prstGeom prst="rect">
                <a:avLst/>
              </a:prstGeom>
            </p:spPr>
          </p:pic>
          <p:pic>
            <p:nvPicPr>
              <p:cNvPr id="22" name="Picture 21">
                <a:extLst>
                  <a:ext uri="{FF2B5EF4-FFF2-40B4-BE49-F238E27FC236}">
                    <a16:creationId xmlns:a16="http://schemas.microsoft.com/office/drawing/2014/main" id="{8607B1A8-5AB1-4045-A17C-986E7CDF8E05}"/>
                  </a:ext>
                </a:extLst>
              </p:cNvPr>
              <p:cNvPicPr>
                <a:picLocks noChangeAspect="1"/>
              </p:cNvPicPr>
              <p:nvPr/>
            </p:nvPicPr>
            <p:blipFill>
              <a:blip r:embed="rId13"/>
              <a:stretch>
                <a:fillRect/>
              </a:stretch>
            </p:blipFill>
            <p:spPr>
              <a:xfrm>
                <a:off x="1662052" y="1369803"/>
                <a:ext cx="3515384" cy="5122702"/>
              </a:xfrm>
              <a:prstGeom prst="rect">
                <a:avLst/>
              </a:prstGeom>
            </p:spPr>
          </p:pic>
        </p:grpSp>
      </p:grpSp>
      <p:pic>
        <p:nvPicPr>
          <p:cNvPr id="2" name="Picture 1">
            <a:extLst>
              <a:ext uri="{FF2B5EF4-FFF2-40B4-BE49-F238E27FC236}">
                <a16:creationId xmlns:a16="http://schemas.microsoft.com/office/drawing/2014/main" id="{1BF7E64D-CDB1-467D-845B-BDAC3D64A20C}"/>
              </a:ext>
            </a:extLst>
          </p:cNvPr>
          <p:cNvPicPr>
            <a:picLocks noChangeAspect="1"/>
          </p:cNvPicPr>
          <p:nvPr/>
        </p:nvPicPr>
        <p:blipFill>
          <a:blip r:embed="rId14"/>
          <a:stretch>
            <a:fillRect/>
          </a:stretch>
        </p:blipFill>
        <p:spPr>
          <a:xfrm>
            <a:off x="2716347" y="92566"/>
            <a:ext cx="6891887" cy="6803756"/>
          </a:xfrm>
          <a:prstGeom prst="rect">
            <a:avLst/>
          </a:prstGeom>
        </p:spPr>
      </p:pic>
      <p:grpSp>
        <p:nvGrpSpPr>
          <p:cNvPr id="29" name="Group 28">
            <a:extLst>
              <a:ext uri="{FF2B5EF4-FFF2-40B4-BE49-F238E27FC236}">
                <a16:creationId xmlns:a16="http://schemas.microsoft.com/office/drawing/2014/main" id="{9196D967-B279-4A7E-8837-3D98D46DCBBE}"/>
              </a:ext>
            </a:extLst>
          </p:cNvPr>
          <p:cNvGrpSpPr/>
          <p:nvPr/>
        </p:nvGrpSpPr>
        <p:grpSpPr>
          <a:xfrm>
            <a:off x="1951505" y="446502"/>
            <a:ext cx="8672156" cy="6288273"/>
            <a:chOff x="2289140" y="230973"/>
            <a:chExt cx="8672156" cy="6288273"/>
          </a:xfrm>
        </p:grpSpPr>
        <p:pic>
          <p:nvPicPr>
            <p:cNvPr id="25" name="Picture 24">
              <a:extLst>
                <a:ext uri="{FF2B5EF4-FFF2-40B4-BE49-F238E27FC236}">
                  <a16:creationId xmlns:a16="http://schemas.microsoft.com/office/drawing/2014/main" id="{F79D05CC-B220-4499-B07F-F95DC645056E}"/>
                </a:ext>
              </a:extLst>
            </p:cNvPr>
            <p:cNvPicPr>
              <a:picLocks noChangeAspect="1"/>
            </p:cNvPicPr>
            <p:nvPr/>
          </p:nvPicPr>
          <p:blipFill>
            <a:blip r:embed="rId15"/>
            <a:stretch>
              <a:fillRect/>
            </a:stretch>
          </p:blipFill>
          <p:spPr>
            <a:xfrm>
              <a:off x="2289140" y="256849"/>
              <a:ext cx="4130080" cy="6262397"/>
            </a:xfrm>
            <a:prstGeom prst="rect">
              <a:avLst/>
            </a:prstGeom>
          </p:spPr>
        </p:pic>
        <p:pic>
          <p:nvPicPr>
            <p:cNvPr id="17" name="Picture 16">
              <a:extLst>
                <a:ext uri="{FF2B5EF4-FFF2-40B4-BE49-F238E27FC236}">
                  <a16:creationId xmlns:a16="http://schemas.microsoft.com/office/drawing/2014/main" id="{A0039362-8489-40F9-BA72-4D767B156D5D}"/>
                </a:ext>
              </a:extLst>
            </p:cNvPr>
            <p:cNvPicPr>
              <a:picLocks noChangeAspect="1"/>
            </p:cNvPicPr>
            <p:nvPr/>
          </p:nvPicPr>
          <p:blipFill>
            <a:blip r:embed="rId16"/>
            <a:stretch>
              <a:fillRect/>
            </a:stretch>
          </p:blipFill>
          <p:spPr>
            <a:xfrm>
              <a:off x="6352459" y="230973"/>
              <a:ext cx="4608837" cy="5871130"/>
            </a:xfrm>
            <a:prstGeom prst="rect">
              <a:avLst/>
            </a:prstGeom>
          </p:spPr>
        </p:pic>
      </p:grpSp>
    </p:spTree>
    <p:extLst>
      <p:ext uri="{BB962C8B-B14F-4D97-AF65-F5344CB8AC3E}">
        <p14:creationId xmlns:p14="http://schemas.microsoft.com/office/powerpoint/2010/main" val="345602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fltVal val="0"/>
                                          </p:val>
                                        </p:tav>
                                        <p:tav tm="100000">
                                          <p:val>
                                            <p:strVal val="#ppt_w"/>
                                          </p:val>
                                        </p:tav>
                                      </p:tavLst>
                                    </p:anim>
                                    <p:anim calcmode="lin" valueType="num">
                                      <p:cBhvr>
                                        <p:cTn id="29" dur="1000" fill="hold"/>
                                        <p:tgtEl>
                                          <p:spTgt spid="29"/>
                                        </p:tgtEl>
                                        <p:attrNameLst>
                                          <p:attrName>ppt_h</p:attrName>
                                        </p:attrNameLst>
                                      </p:cBhvr>
                                      <p:tavLst>
                                        <p:tav tm="0">
                                          <p:val>
                                            <p:fltVal val="0"/>
                                          </p:val>
                                        </p:tav>
                                        <p:tav tm="100000">
                                          <p:val>
                                            <p:strVal val="#ppt_h"/>
                                          </p:val>
                                        </p:tav>
                                      </p:tavLst>
                                    </p:anim>
                                    <p:anim calcmode="lin" valueType="num">
                                      <p:cBhvr>
                                        <p:cTn id="30" dur="1000" fill="hold"/>
                                        <p:tgtEl>
                                          <p:spTgt spid="29"/>
                                        </p:tgtEl>
                                        <p:attrNameLst>
                                          <p:attrName>style.rotation</p:attrName>
                                        </p:attrNameLst>
                                      </p:cBhvr>
                                      <p:tavLst>
                                        <p:tav tm="0">
                                          <p:val>
                                            <p:fltVal val="90"/>
                                          </p:val>
                                        </p:tav>
                                        <p:tav tm="100000">
                                          <p:val>
                                            <p:fltVal val="0"/>
                                          </p:val>
                                        </p:tav>
                                      </p:tavLst>
                                    </p:anim>
                                    <p:animEffect transition="in" filter="fade">
                                      <p:cBhvr>
                                        <p:cTn id="3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8A5EFED-14BE-4EC7-B315-3AA6E19921EC}"/>
              </a:ext>
            </a:extLst>
          </p:cNvPr>
          <p:cNvPicPr>
            <a:picLocks noChangeAspect="1"/>
          </p:cNvPicPr>
          <p:nvPr/>
        </p:nvPicPr>
        <p:blipFill>
          <a:blip r:embed="rId3"/>
          <a:stretch>
            <a:fillRect/>
          </a:stretch>
        </p:blipFill>
        <p:spPr>
          <a:xfrm>
            <a:off x="0" y="1633877"/>
            <a:ext cx="5505509" cy="5199705"/>
          </a:xfrm>
          <a:prstGeom prst="rect">
            <a:avLst/>
          </a:prstGeom>
        </p:spPr>
      </p:pic>
      <p:graphicFrame>
        <p:nvGraphicFramePr>
          <p:cNvPr id="31" name="Chart 30">
            <a:extLst>
              <a:ext uri="{FF2B5EF4-FFF2-40B4-BE49-F238E27FC236}">
                <a16:creationId xmlns:a16="http://schemas.microsoft.com/office/drawing/2014/main" id="{21706A76-B418-4FDB-9021-6FA2B56CC486}"/>
              </a:ext>
            </a:extLst>
          </p:cNvPr>
          <p:cNvGraphicFramePr/>
          <p:nvPr>
            <p:extLst>
              <p:ext uri="{D42A27DB-BD31-4B8C-83A1-F6EECF244321}">
                <p14:modId xmlns:p14="http://schemas.microsoft.com/office/powerpoint/2010/main" val="1756387293"/>
              </p:ext>
            </p:extLst>
          </p:nvPr>
        </p:nvGraphicFramePr>
        <p:xfrm>
          <a:off x="-1212851" y="1426044"/>
          <a:ext cx="7520019" cy="5813233"/>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p:cNvSpPr txBox="1"/>
          <p:nvPr/>
        </p:nvSpPr>
        <p:spPr>
          <a:xfrm>
            <a:off x="9301135" y="4808819"/>
            <a:ext cx="2711417" cy="477054"/>
          </a:xfrm>
          <a:prstGeom prst="rect">
            <a:avLst/>
          </a:prstGeom>
          <a:noFill/>
        </p:spPr>
        <p:txBody>
          <a:bodyPr wrap="square" lIns="0" rIns="0" rtlCol="0">
            <a:spAutoFit/>
          </a:bodyPr>
          <a:lstStyle/>
          <a:p>
            <a:pPr algn="r"/>
            <a:r>
              <a:rPr lang="en-US" sz="2500" dirty="0">
                <a:solidFill>
                  <a:schemeClr val="accent1"/>
                </a:solidFill>
                <a:latin typeface="+mj-lt"/>
                <a:ea typeface="Roboto Medium" charset="0"/>
                <a:cs typeface="Roboto Medium" charset="0"/>
              </a:rPr>
              <a:t>$24,622</a:t>
            </a:r>
          </a:p>
        </p:txBody>
      </p:sp>
      <p:cxnSp>
        <p:nvCxnSpPr>
          <p:cNvPr id="14" name="Straight Connector 13"/>
          <p:cNvCxnSpPr>
            <a:cxnSpLocks/>
          </p:cNvCxnSpPr>
          <p:nvPr/>
        </p:nvCxnSpPr>
        <p:spPr>
          <a:xfrm>
            <a:off x="9213008" y="4602253"/>
            <a:ext cx="2799544"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443175" y="4799765"/>
            <a:ext cx="1291087" cy="477054"/>
          </a:xfrm>
          <a:prstGeom prst="rect">
            <a:avLst/>
          </a:prstGeom>
          <a:noFill/>
        </p:spPr>
        <p:txBody>
          <a:bodyPr wrap="square" lIns="0" rtlCol="0">
            <a:spAutoFit/>
          </a:bodyPr>
          <a:lstStyle/>
          <a:p>
            <a:r>
              <a:rPr lang="en-US" sz="2500" b="1" dirty="0">
                <a:latin typeface="+mj-lt"/>
                <a:ea typeface="Roboto" charset="0"/>
                <a:cs typeface="Roboto" charset="0"/>
              </a:rPr>
              <a:t>Total</a:t>
            </a:r>
          </a:p>
        </p:txBody>
      </p:sp>
      <p:cxnSp>
        <p:nvCxnSpPr>
          <p:cNvPr id="2" name="Straight Connector 1"/>
          <p:cNvCxnSpPr>
            <a:cxnSpLocks/>
          </p:cNvCxnSpPr>
          <p:nvPr/>
        </p:nvCxnSpPr>
        <p:spPr>
          <a:xfrm>
            <a:off x="5506940" y="1607529"/>
            <a:ext cx="6505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16F3BBA-83CE-457D-8CDD-35FA30391E76}"/>
              </a:ext>
            </a:extLst>
          </p:cNvPr>
          <p:cNvGrpSpPr/>
          <p:nvPr/>
        </p:nvGrpSpPr>
        <p:grpSpPr>
          <a:xfrm>
            <a:off x="5506940" y="1181071"/>
            <a:ext cx="6505612" cy="400110"/>
            <a:chOff x="2999678" y="1623412"/>
            <a:chExt cx="8184996" cy="400110"/>
          </a:xfrm>
        </p:grpSpPr>
        <p:sp>
          <p:nvSpPr>
            <p:cNvPr id="3" name="TextBox 2"/>
            <p:cNvSpPr txBox="1"/>
            <p:nvPr/>
          </p:nvSpPr>
          <p:spPr>
            <a:xfrm>
              <a:off x="2999678" y="1623412"/>
              <a:ext cx="4092498" cy="400110"/>
            </a:xfrm>
            <a:prstGeom prst="rect">
              <a:avLst/>
            </a:prstGeom>
            <a:noFill/>
          </p:spPr>
          <p:txBody>
            <a:bodyPr wrap="square" lIns="0" rtlCol="0">
              <a:spAutoFit/>
            </a:bodyPr>
            <a:lstStyle/>
            <a:p>
              <a:r>
                <a:rPr lang="en-US" sz="2000" dirty="0">
                  <a:ea typeface="Roboto Light" charset="0"/>
                  <a:cs typeface="Roboto Light" charset="0"/>
                </a:rPr>
                <a:t>Instruction</a:t>
              </a:r>
            </a:p>
          </p:txBody>
        </p:sp>
        <p:sp>
          <p:nvSpPr>
            <p:cNvPr id="4" name="TextBox 3"/>
            <p:cNvSpPr txBox="1"/>
            <p:nvPr/>
          </p:nvSpPr>
          <p:spPr>
            <a:xfrm>
              <a:off x="7092176" y="1623412"/>
              <a:ext cx="4092498" cy="400110"/>
            </a:xfrm>
            <a:prstGeom prst="rect">
              <a:avLst/>
            </a:prstGeom>
            <a:noFill/>
          </p:spPr>
          <p:txBody>
            <a:bodyPr wrap="square" lIns="0" rIns="0" rtlCol="0">
              <a:spAutoFit/>
            </a:bodyPr>
            <a:lstStyle/>
            <a:p>
              <a:pPr algn="r"/>
              <a:r>
                <a:rPr lang="en-US" sz="2000" dirty="0">
                  <a:ea typeface="Roboto Medium" charset="0"/>
                  <a:cs typeface="Roboto Medium" charset="0"/>
                </a:rPr>
                <a:t>$10,837</a:t>
              </a:r>
            </a:p>
          </p:txBody>
        </p:sp>
      </p:grpSp>
      <p:cxnSp>
        <p:nvCxnSpPr>
          <p:cNvPr id="5" name="Straight Connector 4"/>
          <p:cNvCxnSpPr>
            <a:cxnSpLocks/>
          </p:cNvCxnSpPr>
          <p:nvPr/>
        </p:nvCxnSpPr>
        <p:spPr>
          <a:xfrm>
            <a:off x="5506940" y="1154723"/>
            <a:ext cx="6505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535041" y="99434"/>
            <a:ext cx="6564678" cy="954107"/>
          </a:xfrm>
          <a:prstGeom prst="rect">
            <a:avLst/>
          </a:prstGeom>
          <a:noFill/>
        </p:spPr>
        <p:txBody>
          <a:bodyPr wrap="square" lIns="0" rtlCol="0">
            <a:spAutoFit/>
          </a:bodyPr>
          <a:lstStyle/>
          <a:p>
            <a:pPr algn="ctr"/>
            <a:r>
              <a:rPr lang="en-US" sz="2800" b="1" dirty="0">
                <a:ea typeface="Roboto Light" charset="0"/>
                <a:cs typeface="Roboto Light" charset="0"/>
              </a:rPr>
              <a:t>Core expenses per PTE enrollment, by function: Fiscal year 2018</a:t>
            </a:r>
          </a:p>
        </p:txBody>
      </p:sp>
      <p:cxnSp>
        <p:nvCxnSpPr>
          <p:cNvPr id="7" name="Straight Connector 6"/>
          <p:cNvCxnSpPr>
            <a:cxnSpLocks/>
          </p:cNvCxnSpPr>
          <p:nvPr/>
        </p:nvCxnSpPr>
        <p:spPr>
          <a:xfrm>
            <a:off x="5506940" y="2060335"/>
            <a:ext cx="6505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81C78540-DBF3-471D-B375-3D595EF9B5C0}"/>
              </a:ext>
            </a:extLst>
          </p:cNvPr>
          <p:cNvGrpSpPr/>
          <p:nvPr/>
        </p:nvGrpSpPr>
        <p:grpSpPr>
          <a:xfrm>
            <a:off x="5506940" y="1633877"/>
            <a:ext cx="6505612" cy="400110"/>
            <a:chOff x="2999678" y="2403996"/>
            <a:chExt cx="8184996" cy="400110"/>
          </a:xfrm>
        </p:grpSpPr>
        <p:sp>
          <p:nvSpPr>
            <p:cNvPr id="8" name="TextBox 7"/>
            <p:cNvSpPr txBox="1"/>
            <p:nvPr/>
          </p:nvSpPr>
          <p:spPr>
            <a:xfrm>
              <a:off x="2999678" y="2403996"/>
              <a:ext cx="4756796" cy="400110"/>
            </a:xfrm>
            <a:prstGeom prst="rect">
              <a:avLst/>
            </a:prstGeom>
            <a:noFill/>
          </p:spPr>
          <p:txBody>
            <a:bodyPr wrap="square" lIns="0" rtlCol="0">
              <a:spAutoFit/>
            </a:bodyPr>
            <a:lstStyle/>
            <a:p>
              <a:r>
                <a:rPr lang="en-US" sz="2000" dirty="0">
                  <a:ea typeface="Roboto Light" charset="0"/>
                  <a:cs typeface="Roboto Light" charset="0"/>
                </a:rPr>
                <a:t>Research</a:t>
              </a:r>
            </a:p>
          </p:txBody>
        </p:sp>
        <p:sp>
          <p:nvSpPr>
            <p:cNvPr id="9" name="TextBox 8"/>
            <p:cNvSpPr txBox="1"/>
            <p:nvPr/>
          </p:nvSpPr>
          <p:spPr>
            <a:xfrm>
              <a:off x="7092176" y="2403996"/>
              <a:ext cx="4092498" cy="400110"/>
            </a:xfrm>
            <a:prstGeom prst="rect">
              <a:avLst/>
            </a:prstGeom>
            <a:noFill/>
          </p:spPr>
          <p:txBody>
            <a:bodyPr wrap="square" lIns="0" rIns="0" rtlCol="0">
              <a:spAutoFit/>
            </a:bodyPr>
            <a:lstStyle/>
            <a:p>
              <a:pPr algn="r"/>
              <a:r>
                <a:rPr lang="en-US" sz="2000" dirty="0">
                  <a:ea typeface="Roboto Medium" charset="0"/>
                  <a:cs typeface="Roboto Medium" charset="0"/>
                </a:rPr>
                <a:t>$0</a:t>
              </a:r>
            </a:p>
          </p:txBody>
        </p:sp>
      </p:grpSp>
      <p:cxnSp>
        <p:nvCxnSpPr>
          <p:cNvPr id="10" name="Straight Connector 9"/>
          <p:cNvCxnSpPr>
            <a:cxnSpLocks/>
          </p:cNvCxnSpPr>
          <p:nvPr/>
        </p:nvCxnSpPr>
        <p:spPr>
          <a:xfrm>
            <a:off x="5506940" y="2513141"/>
            <a:ext cx="6505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FC330C14-D5F2-472F-9A72-29051A8BF4C6}"/>
              </a:ext>
            </a:extLst>
          </p:cNvPr>
          <p:cNvGrpSpPr/>
          <p:nvPr/>
        </p:nvGrpSpPr>
        <p:grpSpPr>
          <a:xfrm>
            <a:off x="5506940" y="2086683"/>
            <a:ext cx="6505612" cy="400110"/>
            <a:chOff x="2999678" y="2558358"/>
            <a:chExt cx="8184996" cy="400110"/>
          </a:xfrm>
        </p:grpSpPr>
        <p:sp>
          <p:nvSpPr>
            <p:cNvPr id="11" name="TextBox 10"/>
            <p:cNvSpPr txBox="1"/>
            <p:nvPr/>
          </p:nvSpPr>
          <p:spPr>
            <a:xfrm>
              <a:off x="2999678" y="2558358"/>
              <a:ext cx="4756796" cy="400110"/>
            </a:xfrm>
            <a:prstGeom prst="rect">
              <a:avLst/>
            </a:prstGeom>
            <a:noFill/>
          </p:spPr>
          <p:txBody>
            <a:bodyPr wrap="square" lIns="0" rtlCol="0">
              <a:spAutoFit/>
            </a:bodyPr>
            <a:lstStyle/>
            <a:p>
              <a:r>
                <a:rPr lang="en-US" sz="2000" dirty="0">
                  <a:ea typeface="Roboto Light" charset="0"/>
                  <a:cs typeface="Roboto Light" charset="0"/>
                </a:rPr>
                <a:t>Public service</a:t>
              </a:r>
            </a:p>
          </p:txBody>
        </p:sp>
        <p:sp>
          <p:nvSpPr>
            <p:cNvPr id="12" name="TextBox 11"/>
            <p:cNvSpPr txBox="1"/>
            <p:nvPr/>
          </p:nvSpPr>
          <p:spPr>
            <a:xfrm>
              <a:off x="7092176" y="2558358"/>
              <a:ext cx="4092498" cy="400110"/>
            </a:xfrm>
            <a:prstGeom prst="rect">
              <a:avLst/>
            </a:prstGeom>
            <a:noFill/>
          </p:spPr>
          <p:txBody>
            <a:bodyPr wrap="square" lIns="0" rIns="0" rtlCol="0">
              <a:spAutoFit/>
            </a:bodyPr>
            <a:lstStyle/>
            <a:p>
              <a:pPr algn="r"/>
              <a:r>
                <a:rPr lang="en-US" sz="2000" dirty="0">
                  <a:ea typeface="Roboto Medium" charset="0"/>
                  <a:cs typeface="Roboto Medium" charset="0"/>
                </a:rPr>
                <a:t>$176</a:t>
              </a:r>
            </a:p>
          </p:txBody>
        </p:sp>
      </p:grpSp>
      <p:cxnSp>
        <p:nvCxnSpPr>
          <p:cNvPr id="23" name="Straight Connector 22">
            <a:extLst>
              <a:ext uri="{FF2B5EF4-FFF2-40B4-BE49-F238E27FC236}">
                <a16:creationId xmlns:a16="http://schemas.microsoft.com/office/drawing/2014/main" id="{580D18FD-04A6-4730-91C4-50AF9202FC59}"/>
              </a:ext>
            </a:extLst>
          </p:cNvPr>
          <p:cNvCxnSpPr>
            <a:cxnSpLocks/>
          </p:cNvCxnSpPr>
          <p:nvPr/>
        </p:nvCxnSpPr>
        <p:spPr>
          <a:xfrm>
            <a:off x="5506940" y="2965947"/>
            <a:ext cx="6505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712DD93B-8395-4867-B551-9B3EFDC561B7}"/>
              </a:ext>
            </a:extLst>
          </p:cNvPr>
          <p:cNvGrpSpPr/>
          <p:nvPr/>
        </p:nvGrpSpPr>
        <p:grpSpPr>
          <a:xfrm>
            <a:off x="5506940" y="2539489"/>
            <a:ext cx="6505612" cy="400110"/>
            <a:chOff x="2999678" y="3117352"/>
            <a:chExt cx="8184996" cy="400110"/>
          </a:xfrm>
        </p:grpSpPr>
        <p:sp>
          <p:nvSpPr>
            <p:cNvPr id="25" name="TextBox 24">
              <a:extLst>
                <a:ext uri="{FF2B5EF4-FFF2-40B4-BE49-F238E27FC236}">
                  <a16:creationId xmlns:a16="http://schemas.microsoft.com/office/drawing/2014/main" id="{88B8336B-BD5C-48A3-A0B0-684D85A09CB0}"/>
                </a:ext>
              </a:extLst>
            </p:cNvPr>
            <p:cNvSpPr txBox="1"/>
            <p:nvPr/>
          </p:nvSpPr>
          <p:spPr>
            <a:xfrm>
              <a:off x="2999678" y="3117352"/>
              <a:ext cx="4092498" cy="400110"/>
            </a:xfrm>
            <a:prstGeom prst="rect">
              <a:avLst/>
            </a:prstGeom>
            <a:noFill/>
          </p:spPr>
          <p:txBody>
            <a:bodyPr wrap="square" lIns="0" rtlCol="0">
              <a:spAutoFit/>
            </a:bodyPr>
            <a:lstStyle/>
            <a:p>
              <a:r>
                <a:rPr lang="en-US" sz="2000" dirty="0">
                  <a:ea typeface="Roboto Light" charset="0"/>
                  <a:cs typeface="Roboto Light" charset="0"/>
                </a:rPr>
                <a:t>Academic support</a:t>
              </a:r>
            </a:p>
          </p:txBody>
        </p:sp>
        <p:sp>
          <p:nvSpPr>
            <p:cNvPr id="26" name="TextBox 25">
              <a:extLst>
                <a:ext uri="{FF2B5EF4-FFF2-40B4-BE49-F238E27FC236}">
                  <a16:creationId xmlns:a16="http://schemas.microsoft.com/office/drawing/2014/main" id="{8C435D6D-F9EE-43F5-ABCB-C74ED9884080}"/>
                </a:ext>
              </a:extLst>
            </p:cNvPr>
            <p:cNvSpPr txBox="1"/>
            <p:nvPr/>
          </p:nvSpPr>
          <p:spPr>
            <a:xfrm>
              <a:off x="7092176" y="3117352"/>
              <a:ext cx="4092498" cy="400110"/>
            </a:xfrm>
            <a:prstGeom prst="rect">
              <a:avLst/>
            </a:prstGeom>
            <a:noFill/>
          </p:spPr>
          <p:txBody>
            <a:bodyPr wrap="square" lIns="0" rIns="0" rtlCol="0">
              <a:spAutoFit/>
            </a:bodyPr>
            <a:lstStyle/>
            <a:p>
              <a:pPr algn="r"/>
              <a:r>
                <a:rPr lang="en-US" sz="2000" dirty="0">
                  <a:ea typeface="Roboto Medium" charset="0"/>
                  <a:cs typeface="Roboto Medium" charset="0"/>
                </a:rPr>
                <a:t>$3,920</a:t>
              </a:r>
            </a:p>
          </p:txBody>
        </p:sp>
      </p:grpSp>
      <p:grpSp>
        <p:nvGrpSpPr>
          <p:cNvPr id="28" name="Group 27">
            <a:extLst>
              <a:ext uri="{FF2B5EF4-FFF2-40B4-BE49-F238E27FC236}">
                <a16:creationId xmlns:a16="http://schemas.microsoft.com/office/drawing/2014/main" id="{955DDFC1-83D9-400B-8F2A-C596553F7A06}"/>
              </a:ext>
            </a:extLst>
          </p:cNvPr>
          <p:cNvGrpSpPr/>
          <p:nvPr/>
        </p:nvGrpSpPr>
        <p:grpSpPr>
          <a:xfrm>
            <a:off x="5506940" y="2992295"/>
            <a:ext cx="6505612" cy="400110"/>
            <a:chOff x="2999678" y="2403996"/>
            <a:chExt cx="8184996" cy="400110"/>
          </a:xfrm>
        </p:grpSpPr>
        <p:sp>
          <p:nvSpPr>
            <p:cNvPr id="29" name="TextBox 28">
              <a:extLst>
                <a:ext uri="{FF2B5EF4-FFF2-40B4-BE49-F238E27FC236}">
                  <a16:creationId xmlns:a16="http://schemas.microsoft.com/office/drawing/2014/main" id="{ADC9E3A4-2E31-4350-A170-6B76AE3CBFA0}"/>
                </a:ext>
              </a:extLst>
            </p:cNvPr>
            <p:cNvSpPr txBox="1"/>
            <p:nvPr/>
          </p:nvSpPr>
          <p:spPr>
            <a:xfrm>
              <a:off x="2999678" y="2403996"/>
              <a:ext cx="4092498" cy="400110"/>
            </a:xfrm>
            <a:prstGeom prst="rect">
              <a:avLst/>
            </a:prstGeom>
            <a:noFill/>
          </p:spPr>
          <p:txBody>
            <a:bodyPr wrap="square" lIns="0" rtlCol="0">
              <a:spAutoFit/>
            </a:bodyPr>
            <a:lstStyle/>
            <a:p>
              <a:r>
                <a:rPr lang="en-US" sz="2000" dirty="0">
                  <a:ea typeface="Roboto Light" charset="0"/>
                  <a:cs typeface="Roboto Light" charset="0"/>
                </a:rPr>
                <a:t>Student support</a:t>
              </a:r>
            </a:p>
          </p:txBody>
        </p:sp>
        <p:sp>
          <p:nvSpPr>
            <p:cNvPr id="30" name="TextBox 29">
              <a:extLst>
                <a:ext uri="{FF2B5EF4-FFF2-40B4-BE49-F238E27FC236}">
                  <a16:creationId xmlns:a16="http://schemas.microsoft.com/office/drawing/2014/main" id="{D2ED978D-730A-4CA2-95C0-11C6C88A8C3F}"/>
                </a:ext>
              </a:extLst>
            </p:cNvPr>
            <p:cNvSpPr txBox="1"/>
            <p:nvPr/>
          </p:nvSpPr>
          <p:spPr>
            <a:xfrm>
              <a:off x="7092176" y="2403996"/>
              <a:ext cx="4092498" cy="400110"/>
            </a:xfrm>
            <a:prstGeom prst="rect">
              <a:avLst/>
            </a:prstGeom>
            <a:noFill/>
          </p:spPr>
          <p:txBody>
            <a:bodyPr wrap="square" lIns="0" rIns="0" rtlCol="0">
              <a:spAutoFit/>
            </a:bodyPr>
            <a:lstStyle/>
            <a:p>
              <a:pPr algn="r"/>
              <a:r>
                <a:rPr lang="en-US" sz="2000" dirty="0">
                  <a:ea typeface="Roboto Medium" charset="0"/>
                  <a:cs typeface="Roboto Medium" charset="0"/>
                </a:rPr>
                <a:t>$2,594</a:t>
              </a:r>
            </a:p>
          </p:txBody>
        </p:sp>
      </p:grpSp>
      <p:grpSp>
        <p:nvGrpSpPr>
          <p:cNvPr id="13" name="Group 12">
            <a:extLst>
              <a:ext uri="{FF2B5EF4-FFF2-40B4-BE49-F238E27FC236}">
                <a16:creationId xmlns:a16="http://schemas.microsoft.com/office/drawing/2014/main" id="{8EB4B92B-821A-43EE-9136-622C79FE7DE7}"/>
              </a:ext>
            </a:extLst>
          </p:cNvPr>
          <p:cNvGrpSpPr/>
          <p:nvPr/>
        </p:nvGrpSpPr>
        <p:grpSpPr>
          <a:xfrm>
            <a:off x="5536472" y="3413186"/>
            <a:ext cx="6505612" cy="879264"/>
            <a:chOff x="5576216" y="3152476"/>
            <a:chExt cx="6505612" cy="879264"/>
          </a:xfrm>
        </p:grpSpPr>
        <p:cxnSp>
          <p:nvCxnSpPr>
            <p:cNvPr id="32" name="Straight Connector 31">
              <a:extLst>
                <a:ext uri="{FF2B5EF4-FFF2-40B4-BE49-F238E27FC236}">
                  <a16:creationId xmlns:a16="http://schemas.microsoft.com/office/drawing/2014/main" id="{7DC5BDF2-4B52-47F3-9916-965C55C95C9D}"/>
                </a:ext>
              </a:extLst>
            </p:cNvPr>
            <p:cNvCxnSpPr>
              <a:cxnSpLocks/>
            </p:cNvCxnSpPr>
            <p:nvPr/>
          </p:nvCxnSpPr>
          <p:spPr>
            <a:xfrm>
              <a:off x="5576216" y="3152476"/>
              <a:ext cx="6505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B7EA3388-37F3-4093-80DC-0FA58D39C567}"/>
                </a:ext>
              </a:extLst>
            </p:cNvPr>
            <p:cNvGrpSpPr/>
            <p:nvPr/>
          </p:nvGrpSpPr>
          <p:grpSpPr>
            <a:xfrm>
              <a:off x="5576216" y="3178824"/>
              <a:ext cx="6505612" cy="400110"/>
              <a:chOff x="2999678" y="3117352"/>
              <a:chExt cx="8184996" cy="400110"/>
            </a:xfrm>
          </p:grpSpPr>
          <p:sp>
            <p:nvSpPr>
              <p:cNvPr id="35" name="TextBox 34">
                <a:extLst>
                  <a:ext uri="{FF2B5EF4-FFF2-40B4-BE49-F238E27FC236}">
                    <a16:creationId xmlns:a16="http://schemas.microsoft.com/office/drawing/2014/main" id="{368DF237-B2AD-4345-9D42-D51EC0B08071}"/>
                  </a:ext>
                </a:extLst>
              </p:cNvPr>
              <p:cNvSpPr txBox="1"/>
              <p:nvPr/>
            </p:nvSpPr>
            <p:spPr>
              <a:xfrm>
                <a:off x="2999678" y="3117352"/>
                <a:ext cx="4092498" cy="400110"/>
              </a:xfrm>
              <a:prstGeom prst="rect">
                <a:avLst/>
              </a:prstGeom>
              <a:noFill/>
            </p:spPr>
            <p:txBody>
              <a:bodyPr wrap="square" lIns="0" rtlCol="0">
                <a:spAutoFit/>
              </a:bodyPr>
              <a:lstStyle/>
              <a:p>
                <a:r>
                  <a:rPr lang="en-US" sz="2000" dirty="0">
                    <a:ea typeface="Roboto Light" charset="0"/>
                    <a:cs typeface="Roboto Light" charset="0"/>
                  </a:rPr>
                  <a:t>Institutional support</a:t>
                </a:r>
              </a:p>
            </p:txBody>
          </p:sp>
          <p:sp>
            <p:nvSpPr>
              <p:cNvPr id="36" name="TextBox 35">
                <a:extLst>
                  <a:ext uri="{FF2B5EF4-FFF2-40B4-BE49-F238E27FC236}">
                    <a16:creationId xmlns:a16="http://schemas.microsoft.com/office/drawing/2014/main" id="{91E04C5C-00CA-444A-9B11-80D28C0BC072}"/>
                  </a:ext>
                </a:extLst>
              </p:cNvPr>
              <p:cNvSpPr txBox="1"/>
              <p:nvPr/>
            </p:nvSpPr>
            <p:spPr>
              <a:xfrm>
                <a:off x="7092176" y="3117352"/>
                <a:ext cx="4092498" cy="400110"/>
              </a:xfrm>
              <a:prstGeom prst="rect">
                <a:avLst/>
              </a:prstGeom>
              <a:noFill/>
            </p:spPr>
            <p:txBody>
              <a:bodyPr wrap="square" lIns="0" rIns="0" rtlCol="0">
                <a:spAutoFit/>
              </a:bodyPr>
              <a:lstStyle/>
              <a:p>
                <a:pPr algn="r"/>
                <a:r>
                  <a:rPr lang="en-US" sz="2000" dirty="0">
                    <a:ea typeface="Roboto Medium" charset="0"/>
                    <a:cs typeface="Roboto Medium" charset="0"/>
                  </a:rPr>
                  <a:t>$7,095</a:t>
                </a:r>
              </a:p>
            </p:txBody>
          </p:sp>
        </p:grpSp>
        <p:grpSp>
          <p:nvGrpSpPr>
            <p:cNvPr id="39" name="Group 38">
              <a:extLst>
                <a:ext uri="{FF2B5EF4-FFF2-40B4-BE49-F238E27FC236}">
                  <a16:creationId xmlns:a16="http://schemas.microsoft.com/office/drawing/2014/main" id="{34F632BA-65CE-45B9-A573-C3D50ACF384F}"/>
                </a:ext>
              </a:extLst>
            </p:cNvPr>
            <p:cNvGrpSpPr/>
            <p:nvPr/>
          </p:nvGrpSpPr>
          <p:grpSpPr>
            <a:xfrm>
              <a:off x="5576216" y="3631630"/>
              <a:ext cx="6505612" cy="400110"/>
              <a:chOff x="2999678" y="2403996"/>
              <a:chExt cx="8184996" cy="400110"/>
            </a:xfrm>
          </p:grpSpPr>
          <p:sp>
            <p:nvSpPr>
              <p:cNvPr id="40" name="TextBox 39">
                <a:extLst>
                  <a:ext uri="{FF2B5EF4-FFF2-40B4-BE49-F238E27FC236}">
                    <a16:creationId xmlns:a16="http://schemas.microsoft.com/office/drawing/2014/main" id="{663CCD06-6ADE-4294-A130-45F13C0B3B67}"/>
                  </a:ext>
                </a:extLst>
              </p:cNvPr>
              <p:cNvSpPr txBox="1"/>
              <p:nvPr/>
            </p:nvSpPr>
            <p:spPr>
              <a:xfrm>
                <a:off x="2999678" y="2403996"/>
                <a:ext cx="4092498" cy="400110"/>
              </a:xfrm>
              <a:prstGeom prst="rect">
                <a:avLst/>
              </a:prstGeom>
              <a:noFill/>
            </p:spPr>
            <p:txBody>
              <a:bodyPr wrap="square" lIns="0" rtlCol="0">
                <a:spAutoFit/>
              </a:bodyPr>
              <a:lstStyle/>
              <a:p>
                <a:r>
                  <a:rPr lang="en-US" sz="2000" dirty="0">
                    <a:ea typeface="Roboto Light" charset="0"/>
                    <a:cs typeface="Roboto Light" charset="0"/>
                  </a:rPr>
                  <a:t>Other core expenses</a:t>
                </a:r>
              </a:p>
            </p:txBody>
          </p:sp>
          <p:sp>
            <p:nvSpPr>
              <p:cNvPr id="42" name="TextBox 41">
                <a:extLst>
                  <a:ext uri="{FF2B5EF4-FFF2-40B4-BE49-F238E27FC236}">
                    <a16:creationId xmlns:a16="http://schemas.microsoft.com/office/drawing/2014/main" id="{DC6F7EEB-BF22-4DA6-B11B-076D91911CB6}"/>
                  </a:ext>
                </a:extLst>
              </p:cNvPr>
              <p:cNvSpPr txBox="1"/>
              <p:nvPr/>
            </p:nvSpPr>
            <p:spPr>
              <a:xfrm>
                <a:off x="7092176" y="2403996"/>
                <a:ext cx="4092498" cy="400110"/>
              </a:xfrm>
              <a:prstGeom prst="rect">
                <a:avLst/>
              </a:prstGeom>
              <a:noFill/>
            </p:spPr>
            <p:txBody>
              <a:bodyPr wrap="square" lIns="0" rIns="0" rtlCol="0">
                <a:spAutoFit/>
              </a:bodyPr>
              <a:lstStyle/>
              <a:p>
                <a:pPr algn="r"/>
                <a:r>
                  <a:rPr lang="en-US" sz="2000" dirty="0">
                    <a:ea typeface="Roboto Medium" charset="0"/>
                    <a:cs typeface="Roboto Medium" charset="0"/>
                  </a:rPr>
                  <a:t>$0</a:t>
                </a:r>
              </a:p>
            </p:txBody>
          </p:sp>
        </p:grpSp>
      </p:grpSp>
      <p:cxnSp>
        <p:nvCxnSpPr>
          <p:cNvPr id="43" name="Straight Connector 42">
            <a:extLst>
              <a:ext uri="{FF2B5EF4-FFF2-40B4-BE49-F238E27FC236}">
                <a16:creationId xmlns:a16="http://schemas.microsoft.com/office/drawing/2014/main" id="{BDD3A45A-7758-4B93-8BE8-C0A654B2508A}"/>
              </a:ext>
            </a:extLst>
          </p:cNvPr>
          <p:cNvCxnSpPr>
            <a:cxnSpLocks/>
          </p:cNvCxnSpPr>
          <p:nvPr/>
        </p:nvCxnSpPr>
        <p:spPr>
          <a:xfrm>
            <a:off x="5535041" y="3886015"/>
            <a:ext cx="6505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A455106-5CC1-40B6-8D1B-96F5AEF2BE92}"/>
              </a:ext>
            </a:extLst>
          </p:cNvPr>
          <p:cNvPicPr>
            <a:picLocks noChangeAspect="1"/>
          </p:cNvPicPr>
          <p:nvPr/>
        </p:nvPicPr>
        <p:blipFill rotWithShape="1">
          <a:blip r:embed="rId5"/>
          <a:srcRect l="27626" r="17123"/>
          <a:stretch/>
        </p:blipFill>
        <p:spPr>
          <a:xfrm>
            <a:off x="5048249" y="1258891"/>
            <a:ext cx="393701" cy="2909322"/>
          </a:xfrm>
          <a:prstGeom prst="rect">
            <a:avLst/>
          </a:prstGeom>
        </p:spPr>
      </p:pic>
      <p:sp>
        <p:nvSpPr>
          <p:cNvPr id="41" name="TextBox 40">
            <a:extLst>
              <a:ext uri="{FF2B5EF4-FFF2-40B4-BE49-F238E27FC236}">
                <a16:creationId xmlns:a16="http://schemas.microsoft.com/office/drawing/2014/main" id="{FD699B4B-6AF9-44AE-B6D3-A54ED2A1C5E2}"/>
              </a:ext>
            </a:extLst>
          </p:cNvPr>
          <p:cNvSpPr txBox="1"/>
          <p:nvPr/>
        </p:nvSpPr>
        <p:spPr>
          <a:xfrm flipH="1">
            <a:off x="6292404" y="6534873"/>
            <a:ext cx="5943378" cy="276999"/>
          </a:xfrm>
          <a:prstGeom prst="rect">
            <a:avLst/>
          </a:prstGeom>
          <a:noFill/>
        </p:spPr>
        <p:txBody>
          <a:bodyPr wrap="square" rtlCol="0">
            <a:spAutoFit/>
          </a:bodyPr>
          <a:lstStyle/>
          <a:p>
            <a:r>
              <a:rPr lang="en-US" sz="1200" dirty="0" err="1"/>
              <a:t>Retrieved:https</a:t>
            </a:r>
            <a:r>
              <a:rPr lang="en-US" sz="1200" dirty="0"/>
              <a:t>://nces.ed.gov/</a:t>
            </a:r>
            <a:r>
              <a:rPr lang="en-US" sz="1200" dirty="0" err="1"/>
              <a:t>ipeds</a:t>
            </a:r>
            <a:r>
              <a:rPr lang="en-US" sz="1200" dirty="0"/>
              <a:t>/datacenter/</a:t>
            </a:r>
            <a:r>
              <a:rPr lang="en-US" sz="1200" dirty="0" err="1"/>
              <a:t>institutionprofile.aspx?unitId</a:t>
            </a:r>
            <a:r>
              <a:rPr lang="en-US" sz="1200" dirty="0"/>
              <a:t>=198950, 2020</a:t>
            </a:r>
          </a:p>
        </p:txBody>
      </p:sp>
    </p:spTree>
    <p:extLst>
      <p:ext uri="{BB962C8B-B14F-4D97-AF65-F5344CB8AC3E}">
        <p14:creationId xmlns:p14="http://schemas.microsoft.com/office/powerpoint/2010/main" val="1590317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a:xfrm>
            <a:off x="267631" y="2955073"/>
            <a:ext cx="6679580" cy="3902927"/>
          </a:xfrm>
        </p:spPr>
      </p:sp>
      <p:sp>
        <p:nvSpPr>
          <p:cNvPr id="12" name="TextBox 11"/>
          <p:cNvSpPr txBox="1"/>
          <p:nvPr/>
        </p:nvSpPr>
        <p:spPr>
          <a:xfrm>
            <a:off x="457200" y="831629"/>
            <a:ext cx="4309450" cy="1311128"/>
          </a:xfrm>
          <a:prstGeom prst="rect">
            <a:avLst/>
          </a:prstGeom>
          <a:noFill/>
        </p:spPr>
        <p:txBody>
          <a:bodyPr wrap="square" lIns="0" rIns="0" rtlCol="0">
            <a:spAutoFit/>
          </a:bodyPr>
          <a:lstStyle/>
          <a:p>
            <a:pPr algn="ctr">
              <a:lnSpc>
                <a:spcPct val="90000"/>
              </a:lnSpc>
            </a:pPr>
            <a:r>
              <a:rPr lang="en-US" sz="4400" dirty="0">
                <a:latin typeface="+mj-lt"/>
              </a:rPr>
              <a:t>Institutional Support (29%)</a:t>
            </a:r>
          </a:p>
        </p:txBody>
      </p:sp>
      <p:sp>
        <p:nvSpPr>
          <p:cNvPr id="6" name="Picture Placeholder 5">
            <a:extLst>
              <a:ext uri="{FF2B5EF4-FFF2-40B4-BE49-F238E27FC236}">
                <a16:creationId xmlns:a16="http://schemas.microsoft.com/office/drawing/2014/main" id="{542AA66B-550D-4DC8-BF7F-51968FB3EE07}"/>
              </a:ext>
            </a:extLst>
          </p:cNvPr>
          <p:cNvSpPr>
            <a:spLocks noGrp="1"/>
          </p:cNvSpPr>
          <p:nvPr>
            <p:ph type="pic" sz="quarter" idx="10"/>
          </p:nvPr>
        </p:nvSpPr>
        <p:spPr>
          <a:xfrm>
            <a:off x="5118411" y="0"/>
            <a:ext cx="7073590" cy="4427034"/>
          </a:xfrm>
          <a:ln>
            <a:noFill/>
          </a:ln>
        </p:spPr>
      </p:sp>
      <p:sp>
        <p:nvSpPr>
          <p:cNvPr id="7" name="TextBox 6">
            <a:extLst>
              <a:ext uri="{FF2B5EF4-FFF2-40B4-BE49-F238E27FC236}">
                <a16:creationId xmlns:a16="http://schemas.microsoft.com/office/drawing/2014/main" id="{DB06F7B5-4DC6-40BB-9DD4-647E7D63EF74}"/>
              </a:ext>
            </a:extLst>
          </p:cNvPr>
          <p:cNvSpPr txBox="1"/>
          <p:nvPr/>
        </p:nvSpPr>
        <p:spPr>
          <a:xfrm>
            <a:off x="647700" y="3482620"/>
            <a:ext cx="5797705" cy="2847831"/>
          </a:xfrm>
          <a:prstGeom prst="rect">
            <a:avLst/>
          </a:prstGeom>
          <a:noFill/>
        </p:spPr>
        <p:txBody>
          <a:bodyPr wrap="square" lIns="0" rIns="0" rtlCol="0">
            <a:spAutoFit/>
          </a:bodyPr>
          <a:lstStyle/>
          <a:p>
            <a:pPr marL="342900" indent="-342900">
              <a:lnSpc>
                <a:spcPct val="130000"/>
              </a:lnSpc>
              <a:buFont typeface="Arial" panose="020B0604020202020204" pitchFamily="34" charset="0"/>
              <a:buChar char="•"/>
            </a:pPr>
            <a:r>
              <a:rPr lang="en-US" sz="2800" dirty="0">
                <a:solidFill>
                  <a:schemeClr val="tx1">
                    <a:alpha val="70000"/>
                  </a:schemeClr>
                </a:solidFill>
              </a:rPr>
              <a:t>A college is a business</a:t>
            </a:r>
          </a:p>
          <a:p>
            <a:pPr marL="342900" indent="-342900">
              <a:lnSpc>
                <a:spcPct val="130000"/>
              </a:lnSpc>
              <a:buFont typeface="Arial" panose="020B0604020202020204" pitchFamily="34" charset="0"/>
              <a:buChar char="•"/>
            </a:pPr>
            <a:r>
              <a:rPr lang="en-US" sz="2800" dirty="0">
                <a:solidFill>
                  <a:schemeClr val="tx1">
                    <a:alpha val="70000"/>
                  </a:schemeClr>
                </a:solidFill>
              </a:rPr>
              <a:t>Retention of qualified Administrators</a:t>
            </a:r>
          </a:p>
          <a:p>
            <a:pPr marL="800100" lvl="1" indent="-342900">
              <a:lnSpc>
                <a:spcPct val="130000"/>
              </a:lnSpc>
              <a:buFont typeface="Arial" panose="020B0604020202020204" pitchFamily="34" charset="0"/>
              <a:buChar char="•"/>
            </a:pPr>
            <a:r>
              <a:rPr lang="en-US" sz="2800" dirty="0">
                <a:solidFill>
                  <a:schemeClr val="tx1">
                    <a:alpha val="70000"/>
                  </a:schemeClr>
                </a:solidFill>
              </a:rPr>
              <a:t>Social media staff</a:t>
            </a:r>
          </a:p>
          <a:p>
            <a:pPr marL="800100" lvl="1" indent="-342900">
              <a:lnSpc>
                <a:spcPct val="130000"/>
              </a:lnSpc>
              <a:buFont typeface="Arial" panose="020B0604020202020204" pitchFamily="34" charset="0"/>
              <a:buChar char="•"/>
            </a:pPr>
            <a:r>
              <a:rPr lang="en-US" sz="2800" dirty="0">
                <a:solidFill>
                  <a:schemeClr val="tx1">
                    <a:alpha val="70000"/>
                  </a:schemeClr>
                </a:solidFill>
              </a:rPr>
              <a:t>Alumni relations</a:t>
            </a:r>
          </a:p>
          <a:p>
            <a:pPr marL="800100" lvl="1" indent="-342900">
              <a:lnSpc>
                <a:spcPct val="130000"/>
              </a:lnSpc>
              <a:buFont typeface="Arial" panose="020B0604020202020204" pitchFamily="34" charset="0"/>
              <a:buChar char="•"/>
            </a:pPr>
            <a:r>
              <a:rPr lang="en-US" sz="2800" dirty="0">
                <a:solidFill>
                  <a:schemeClr val="tx1">
                    <a:alpha val="70000"/>
                  </a:schemeClr>
                </a:solidFill>
              </a:rPr>
              <a:t>Admissions or financial officers</a:t>
            </a:r>
          </a:p>
        </p:txBody>
      </p:sp>
      <p:graphicFrame>
        <p:nvGraphicFramePr>
          <p:cNvPr id="10" name="Chart 9">
            <a:extLst>
              <a:ext uri="{FF2B5EF4-FFF2-40B4-BE49-F238E27FC236}">
                <a16:creationId xmlns:a16="http://schemas.microsoft.com/office/drawing/2014/main" id="{3288E133-A2CF-4402-891A-D5FD0894305B}"/>
              </a:ext>
            </a:extLst>
          </p:cNvPr>
          <p:cNvGraphicFramePr/>
          <p:nvPr>
            <p:extLst>
              <p:ext uri="{D42A27DB-BD31-4B8C-83A1-F6EECF244321}">
                <p14:modId xmlns:p14="http://schemas.microsoft.com/office/powerpoint/2010/main" val="2918079482"/>
              </p:ext>
            </p:extLst>
          </p:nvPr>
        </p:nvGraphicFramePr>
        <p:xfrm>
          <a:off x="6327931" y="-246738"/>
          <a:ext cx="6356351" cy="477899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1153702-3405-46D9-A671-FC97875B8AA3}"/>
              </a:ext>
            </a:extLst>
          </p:cNvPr>
          <p:cNvSpPr txBox="1"/>
          <p:nvPr/>
        </p:nvSpPr>
        <p:spPr>
          <a:xfrm flipH="1">
            <a:off x="6292404" y="6534873"/>
            <a:ext cx="5943378" cy="276999"/>
          </a:xfrm>
          <a:prstGeom prst="rect">
            <a:avLst/>
          </a:prstGeom>
          <a:noFill/>
        </p:spPr>
        <p:txBody>
          <a:bodyPr wrap="square" rtlCol="0">
            <a:spAutoFit/>
          </a:bodyPr>
          <a:lstStyle/>
          <a:p>
            <a:r>
              <a:rPr lang="en-US" sz="1200" dirty="0" err="1"/>
              <a:t>Retrieved:https</a:t>
            </a:r>
            <a:r>
              <a:rPr lang="en-US" sz="1200" dirty="0"/>
              <a:t>://nces.ed.gov/</a:t>
            </a:r>
            <a:r>
              <a:rPr lang="en-US" sz="1200" dirty="0" err="1"/>
              <a:t>ipeds</a:t>
            </a:r>
            <a:r>
              <a:rPr lang="en-US" sz="1200" dirty="0"/>
              <a:t>/datacenter/</a:t>
            </a:r>
            <a:r>
              <a:rPr lang="en-US" sz="1200" dirty="0" err="1"/>
              <a:t>institutionprofile.aspx?unitId</a:t>
            </a:r>
            <a:r>
              <a:rPr lang="en-US" sz="1200" dirty="0"/>
              <a:t>=198950, 2020</a:t>
            </a:r>
          </a:p>
        </p:txBody>
      </p:sp>
    </p:spTree>
    <p:extLst>
      <p:ext uri="{BB962C8B-B14F-4D97-AF65-F5344CB8AC3E}">
        <p14:creationId xmlns:p14="http://schemas.microsoft.com/office/powerpoint/2010/main" val="1179032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a:xfrm>
            <a:off x="267631" y="2955073"/>
            <a:ext cx="6679580" cy="3902927"/>
          </a:xfrm>
        </p:spPr>
      </p:sp>
      <p:sp>
        <p:nvSpPr>
          <p:cNvPr id="12" name="TextBox 11"/>
          <p:cNvSpPr txBox="1"/>
          <p:nvPr/>
        </p:nvSpPr>
        <p:spPr>
          <a:xfrm>
            <a:off x="457200" y="831629"/>
            <a:ext cx="4309450" cy="701731"/>
          </a:xfrm>
          <a:prstGeom prst="rect">
            <a:avLst/>
          </a:prstGeom>
          <a:noFill/>
        </p:spPr>
        <p:txBody>
          <a:bodyPr wrap="square" lIns="0" rIns="0" rtlCol="0">
            <a:spAutoFit/>
          </a:bodyPr>
          <a:lstStyle/>
          <a:p>
            <a:pPr algn="ctr">
              <a:lnSpc>
                <a:spcPct val="90000"/>
              </a:lnSpc>
            </a:pPr>
            <a:r>
              <a:rPr lang="en-US" sz="4400" dirty="0">
                <a:latin typeface="+mj-lt"/>
              </a:rPr>
              <a:t>Instruction (44%)</a:t>
            </a:r>
          </a:p>
        </p:txBody>
      </p:sp>
      <p:sp>
        <p:nvSpPr>
          <p:cNvPr id="6" name="Picture Placeholder 5">
            <a:extLst>
              <a:ext uri="{FF2B5EF4-FFF2-40B4-BE49-F238E27FC236}">
                <a16:creationId xmlns:a16="http://schemas.microsoft.com/office/drawing/2014/main" id="{542AA66B-550D-4DC8-BF7F-51968FB3EE07}"/>
              </a:ext>
            </a:extLst>
          </p:cNvPr>
          <p:cNvSpPr>
            <a:spLocks noGrp="1"/>
          </p:cNvSpPr>
          <p:nvPr>
            <p:ph type="pic" sz="quarter" idx="10"/>
          </p:nvPr>
        </p:nvSpPr>
        <p:spPr>
          <a:xfrm>
            <a:off x="5118411" y="0"/>
            <a:ext cx="7073590" cy="4427034"/>
          </a:xfrm>
          <a:ln>
            <a:noFill/>
          </a:ln>
        </p:spPr>
      </p:sp>
      <p:sp>
        <p:nvSpPr>
          <p:cNvPr id="7" name="TextBox 6">
            <a:extLst>
              <a:ext uri="{FF2B5EF4-FFF2-40B4-BE49-F238E27FC236}">
                <a16:creationId xmlns:a16="http://schemas.microsoft.com/office/drawing/2014/main" id="{DB06F7B5-4DC6-40BB-9DD4-647E7D63EF74}"/>
              </a:ext>
            </a:extLst>
          </p:cNvPr>
          <p:cNvSpPr txBox="1"/>
          <p:nvPr/>
        </p:nvSpPr>
        <p:spPr>
          <a:xfrm>
            <a:off x="647700" y="3482620"/>
            <a:ext cx="5797705" cy="2287678"/>
          </a:xfrm>
          <a:prstGeom prst="rect">
            <a:avLst/>
          </a:prstGeom>
          <a:noFill/>
        </p:spPr>
        <p:txBody>
          <a:bodyPr wrap="square" lIns="0" rIns="0" rtlCol="0">
            <a:spAutoFit/>
          </a:bodyPr>
          <a:lstStyle/>
          <a:p>
            <a:pPr marL="342900" indent="-342900">
              <a:lnSpc>
                <a:spcPct val="130000"/>
              </a:lnSpc>
              <a:buFont typeface="Arial" panose="020B0604020202020204" pitchFamily="34" charset="0"/>
              <a:buChar char="•"/>
            </a:pPr>
            <a:r>
              <a:rPr lang="en-US" sz="2800" dirty="0">
                <a:solidFill>
                  <a:schemeClr val="tx1">
                    <a:alpha val="70000"/>
                  </a:schemeClr>
                </a:solidFill>
              </a:rPr>
              <a:t>College value</a:t>
            </a:r>
          </a:p>
          <a:p>
            <a:pPr marL="342900" indent="-342900">
              <a:lnSpc>
                <a:spcPct val="130000"/>
              </a:lnSpc>
              <a:buFont typeface="Arial" panose="020B0604020202020204" pitchFamily="34" charset="0"/>
              <a:buChar char="•"/>
            </a:pPr>
            <a:r>
              <a:rPr lang="en-US" sz="2800" dirty="0">
                <a:solidFill>
                  <a:schemeClr val="tx1">
                    <a:alpha val="70000"/>
                  </a:schemeClr>
                </a:solidFill>
              </a:rPr>
              <a:t>Faculty retention</a:t>
            </a:r>
          </a:p>
          <a:p>
            <a:pPr marL="342900" indent="-342900">
              <a:lnSpc>
                <a:spcPct val="130000"/>
              </a:lnSpc>
              <a:buFont typeface="Arial" panose="020B0604020202020204" pitchFamily="34" charset="0"/>
              <a:buChar char="•"/>
            </a:pPr>
            <a:r>
              <a:rPr lang="en-US" sz="2800" dirty="0">
                <a:solidFill>
                  <a:schemeClr val="tx1">
                    <a:alpha val="70000"/>
                  </a:schemeClr>
                </a:solidFill>
              </a:rPr>
              <a:t>Student academic support</a:t>
            </a:r>
          </a:p>
          <a:p>
            <a:pPr marL="342900" indent="-342900">
              <a:lnSpc>
                <a:spcPct val="130000"/>
              </a:lnSpc>
              <a:buFont typeface="Arial" panose="020B0604020202020204" pitchFamily="34" charset="0"/>
              <a:buChar char="•"/>
            </a:pPr>
            <a:r>
              <a:rPr lang="en-US" sz="2800" dirty="0">
                <a:solidFill>
                  <a:schemeClr val="tx1">
                    <a:alpha val="70000"/>
                  </a:schemeClr>
                </a:solidFill>
              </a:rPr>
              <a:t>Teaching Resources </a:t>
            </a:r>
          </a:p>
        </p:txBody>
      </p:sp>
      <p:graphicFrame>
        <p:nvGraphicFramePr>
          <p:cNvPr id="10" name="Chart 9">
            <a:extLst>
              <a:ext uri="{FF2B5EF4-FFF2-40B4-BE49-F238E27FC236}">
                <a16:creationId xmlns:a16="http://schemas.microsoft.com/office/drawing/2014/main" id="{3288E133-A2CF-4402-891A-D5FD0894305B}"/>
              </a:ext>
            </a:extLst>
          </p:cNvPr>
          <p:cNvGraphicFramePr/>
          <p:nvPr>
            <p:extLst>
              <p:ext uri="{D42A27DB-BD31-4B8C-83A1-F6EECF244321}">
                <p14:modId xmlns:p14="http://schemas.microsoft.com/office/powerpoint/2010/main" val="64493441"/>
              </p:ext>
            </p:extLst>
          </p:nvPr>
        </p:nvGraphicFramePr>
        <p:xfrm>
          <a:off x="6327931" y="-246738"/>
          <a:ext cx="6356351" cy="477899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855E52C5-A079-495E-B0B7-066AE1311C96}"/>
              </a:ext>
            </a:extLst>
          </p:cNvPr>
          <p:cNvSpPr txBox="1"/>
          <p:nvPr/>
        </p:nvSpPr>
        <p:spPr>
          <a:xfrm flipH="1">
            <a:off x="6292404" y="6534873"/>
            <a:ext cx="5943378" cy="276999"/>
          </a:xfrm>
          <a:prstGeom prst="rect">
            <a:avLst/>
          </a:prstGeom>
          <a:noFill/>
        </p:spPr>
        <p:txBody>
          <a:bodyPr wrap="square" rtlCol="0">
            <a:spAutoFit/>
          </a:bodyPr>
          <a:lstStyle/>
          <a:p>
            <a:r>
              <a:rPr lang="en-US" sz="1200" dirty="0" err="1"/>
              <a:t>Retrieved:https</a:t>
            </a:r>
            <a:r>
              <a:rPr lang="en-US" sz="1200" dirty="0"/>
              <a:t>://nces.ed.gov/</a:t>
            </a:r>
            <a:r>
              <a:rPr lang="en-US" sz="1200" dirty="0" err="1"/>
              <a:t>ipeds</a:t>
            </a:r>
            <a:r>
              <a:rPr lang="en-US" sz="1200" dirty="0"/>
              <a:t>/datacenter/</a:t>
            </a:r>
            <a:r>
              <a:rPr lang="en-US" sz="1200" dirty="0" err="1"/>
              <a:t>institutionprofile.aspx?unitId</a:t>
            </a:r>
            <a:r>
              <a:rPr lang="en-US" sz="1200" dirty="0"/>
              <a:t>=198950, 2020</a:t>
            </a:r>
          </a:p>
        </p:txBody>
      </p:sp>
    </p:spTree>
    <p:extLst>
      <p:ext uri="{BB962C8B-B14F-4D97-AF65-F5344CB8AC3E}">
        <p14:creationId xmlns:p14="http://schemas.microsoft.com/office/powerpoint/2010/main" val="3891010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a:xfrm>
            <a:off x="267631" y="2955073"/>
            <a:ext cx="6679580" cy="3902927"/>
          </a:xfrm>
        </p:spPr>
      </p:sp>
      <p:sp>
        <p:nvSpPr>
          <p:cNvPr id="12" name="TextBox 11"/>
          <p:cNvSpPr txBox="1"/>
          <p:nvPr/>
        </p:nvSpPr>
        <p:spPr>
          <a:xfrm>
            <a:off x="457200" y="831629"/>
            <a:ext cx="4309450" cy="1311128"/>
          </a:xfrm>
          <a:prstGeom prst="rect">
            <a:avLst/>
          </a:prstGeom>
          <a:noFill/>
        </p:spPr>
        <p:txBody>
          <a:bodyPr wrap="square" lIns="0" rIns="0" rtlCol="0">
            <a:spAutoFit/>
          </a:bodyPr>
          <a:lstStyle/>
          <a:p>
            <a:pPr algn="ctr">
              <a:lnSpc>
                <a:spcPct val="90000"/>
              </a:lnSpc>
            </a:pPr>
            <a:r>
              <a:rPr lang="en-US" sz="4400" dirty="0">
                <a:latin typeface="+mj-lt"/>
              </a:rPr>
              <a:t>Unexpected Expenditure</a:t>
            </a:r>
          </a:p>
        </p:txBody>
      </p:sp>
      <p:sp>
        <p:nvSpPr>
          <p:cNvPr id="6" name="Picture Placeholder 5">
            <a:extLst>
              <a:ext uri="{FF2B5EF4-FFF2-40B4-BE49-F238E27FC236}">
                <a16:creationId xmlns:a16="http://schemas.microsoft.com/office/drawing/2014/main" id="{542AA66B-550D-4DC8-BF7F-51968FB3EE07}"/>
              </a:ext>
            </a:extLst>
          </p:cNvPr>
          <p:cNvSpPr>
            <a:spLocks noGrp="1"/>
          </p:cNvSpPr>
          <p:nvPr>
            <p:ph type="pic" sz="quarter" idx="10"/>
          </p:nvPr>
        </p:nvSpPr>
        <p:spPr>
          <a:xfrm>
            <a:off x="5118411" y="0"/>
            <a:ext cx="7073590" cy="4427034"/>
          </a:xfrm>
          <a:ln>
            <a:noFill/>
          </a:ln>
        </p:spPr>
      </p:sp>
      <p:sp>
        <p:nvSpPr>
          <p:cNvPr id="7" name="TextBox 6">
            <a:extLst>
              <a:ext uri="{FF2B5EF4-FFF2-40B4-BE49-F238E27FC236}">
                <a16:creationId xmlns:a16="http://schemas.microsoft.com/office/drawing/2014/main" id="{DB06F7B5-4DC6-40BB-9DD4-647E7D63EF74}"/>
              </a:ext>
            </a:extLst>
          </p:cNvPr>
          <p:cNvSpPr txBox="1"/>
          <p:nvPr/>
        </p:nvSpPr>
        <p:spPr>
          <a:xfrm>
            <a:off x="708568" y="3174630"/>
            <a:ext cx="5797705" cy="3407984"/>
          </a:xfrm>
          <a:prstGeom prst="rect">
            <a:avLst/>
          </a:prstGeom>
          <a:noFill/>
        </p:spPr>
        <p:txBody>
          <a:bodyPr wrap="square" lIns="0" rIns="0" rtlCol="0">
            <a:spAutoFit/>
          </a:bodyPr>
          <a:lstStyle/>
          <a:p>
            <a:pPr marL="342900" indent="-342900">
              <a:lnSpc>
                <a:spcPct val="130000"/>
              </a:lnSpc>
              <a:buFont typeface="Arial" panose="020B0604020202020204" pitchFamily="34" charset="0"/>
              <a:buChar char="•"/>
            </a:pPr>
            <a:r>
              <a:rPr lang="en-US" sz="2800" dirty="0">
                <a:solidFill>
                  <a:schemeClr val="tx1">
                    <a:alpha val="70000"/>
                  </a:schemeClr>
                </a:solidFill>
              </a:rPr>
              <a:t>Student services (11%) &amp; Academic Support (16%)</a:t>
            </a:r>
          </a:p>
          <a:p>
            <a:pPr marL="800100" lvl="1" indent="-342900">
              <a:lnSpc>
                <a:spcPct val="130000"/>
              </a:lnSpc>
              <a:buFont typeface="Arial" panose="020B0604020202020204" pitchFamily="34" charset="0"/>
              <a:buChar char="•"/>
            </a:pPr>
            <a:r>
              <a:rPr lang="en-US" sz="2800" dirty="0">
                <a:solidFill>
                  <a:schemeClr val="tx1">
                    <a:alpha val="70000"/>
                  </a:schemeClr>
                </a:solidFill>
              </a:rPr>
              <a:t>Many clubs, activities, support</a:t>
            </a:r>
          </a:p>
          <a:p>
            <a:pPr marL="342900" indent="-342900">
              <a:lnSpc>
                <a:spcPct val="130000"/>
              </a:lnSpc>
              <a:buFont typeface="Arial" panose="020B0604020202020204" pitchFamily="34" charset="0"/>
              <a:buChar char="•"/>
            </a:pPr>
            <a:r>
              <a:rPr lang="en-US" sz="2800" dirty="0">
                <a:solidFill>
                  <a:schemeClr val="tx1">
                    <a:alpha val="70000"/>
                  </a:schemeClr>
                </a:solidFill>
              </a:rPr>
              <a:t>0% spent on research</a:t>
            </a:r>
          </a:p>
          <a:p>
            <a:pPr marL="800100" lvl="1" indent="-342900">
              <a:lnSpc>
                <a:spcPct val="130000"/>
              </a:lnSpc>
              <a:buFont typeface="Arial" panose="020B0604020202020204" pitchFamily="34" charset="0"/>
              <a:buChar char="•"/>
            </a:pPr>
            <a:r>
              <a:rPr lang="en-US" sz="2800" dirty="0">
                <a:solidFill>
                  <a:schemeClr val="tx1">
                    <a:alpha val="70000"/>
                  </a:schemeClr>
                </a:solidFill>
              </a:rPr>
              <a:t>Laboratories and new projects yearly</a:t>
            </a:r>
          </a:p>
        </p:txBody>
      </p:sp>
      <p:graphicFrame>
        <p:nvGraphicFramePr>
          <p:cNvPr id="10" name="Chart 9">
            <a:extLst>
              <a:ext uri="{FF2B5EF4-FFF2-40B4-BE49-F238E27FC236}">
                <a16:creationId xmlns:a16="http://schemas.microsoft.com/office/drawing/2014/main" id="{3288E133-A2CF-4402-891A-D5FD0894305B}"/>
              </a:ext>
            </a:extLst>
          </p:cNvPr>
          <p:cNvGraphicFramePr/>
          <p:nvPr>
            <p:extLst>
              <p:ext uri="{D42A27DB-BD31-4B8C-83A1-F6EECF244321}">
                <p14:modId xmlns:p14="http://schemas.microsoft.com/office/powerpoint/2010/main" val="3304865766"/>
              </p:ext>
            </p:extLst>
          </p:nvPr>
        </p:nvGraphicFramePr>
        <p:xfrm>
          <a:off x="6327931" y="-246738"/>
          <a:ext cx="6356351" cy="477899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5AD77AC-36F2-447E-992B-8A38E813508F}"/>
              </a:ext>
            </a:extLst>
          </p:cNvPr>
          <p:cNvSpPr txBox="1"/>
          <p:nvPr/>
        </p:nvSpPr>
        <p:spPr>
          <a:xfrm flipH="1">
            <a:off x="6292404" y="6534873"/>
            <a:ext cx="5943378" cy="276999"/>
          </a:xfrm>
          <a:prstGeom prst="rect">
            <a:avLst/>
          </a:prstGeom>
          <a:noFill/>
        </p:spPr>
        <p:txBody>
          <a:bodyPr wrap="square" rtlCol="0">
            <a:spAutoFit/>
          </a:bodyPr>
          <a:lstStyle/>
          <a:p>
            <a:r>
              <a:rPr lang="en-US" sz="1200" dirty="0" err="1"/>
              <a:t>Retrieved:https</a:t>
            </a:r>
            <a:r>
              <a:rPr lang="en-US" sz="1200" dirty="0"/>
              <a:t>://nces.ed.gov/</a:t>
            </a:r>
            <a:r>
              <a:rPr lang="en-US" sz="1200" dirty="0" err="1"/>
              <a:t>ipeds</a:t>
            </a:r>
            <a:r>
              <a:rPr lang="en-US" sz="1200" dirty="0"/>
              <a:t>/datacenter/</a:t>
            </a:r>
            <a:r>
              <a:rPr lang="en-US" sz="1200" dirty="0" err="1"/>
              <a:t>institutionprofile.aspx?unitId</a:t>
            </a:r>
            <a:r>
              <a:rPr lang="en-US" sz="1200" dirty="0"/>
              <a:t>=198950, 2020</a:t>
            </a:r>
          </a:p>
        </p:txBody>
      </p:sp>
    </p:spTree>
    <p:extLst>
      <p:ext uri="{BB962C8B-B14F-4D97-AF65-F5344CB8AC3E}">
        <p14:creationId xmlns:p14="http://schemas.microsoft.com/office/powerpoint/2010/main" val="3768342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7F8937-2949-4B90-862F-A629AFED395A}"/>
              </a:ext>
            </a:extLst>
          </p:cNvPr>
          <p:cNvSpPr>
            <a:spLocks noGrp="1"/>
          </p:cNvSpPr>
          <p:nvPr>
            <p:ph type="pic" sz="quarter" idx="10"/>
          </p:nvPr>
        </p:nvSpPr>
        <p:spPr/>
      </p:sp>
      <p:sp>
        <p:nvSpPr>
          <p:cNvPr id="6" name="TextBox 5">
            <a:extLst>
              <a:ext uri="{FF2B5EF4-FFF2-40B4-BE49-F238E27FC236}">
                <a16:creationId xmlns:a16="http://schemas.microsoft.com/office/drawing/2014/main" id="{262E4999-4D9A-4255-B551-58B25D97207E}"/>
              </a:ext>
            </a:extLst>
          </p:cNvPr>
          <p:cNvSpPr txBox="1"/>
          <p:nvPr/>
        </p:nvSpPr>
        <p:spPr>
          <a:xfrm>
            <a:off x="1675135" y="2335334"/>
            <a:ext cx="5321954" cy="2550250"/>
          </a:xfrm>
          <a:prstGeom prst="rect">
            <a:avLst/>
          </a:prstGeom>
          <a:noFill/>
        </p:spPr>
        <p:txBody>
          <a:bodyPr wrap="square" lIns="0" rtlCol="0">
            <a:spAutoFit/>
          </a:bodyPr>
          <a:lstStyle/>
          <a:p>
            <a:pPr algn="ctr">
              <a:lnSpc>
                <a:spcPct val="80000"/>
              </a:lnSpc>
            </a:pPr>
            <a:r>
              <a:rPr lang="en-US" sz="6600" b="1" dirty="0">
                <a:latin typeface="+mj-lt"/>
                <a:ea typeface="Bebas Neue" charset="0"/>
                <a:cs typeface="Bebas Neue" charset="0"/>
              </a:rPr>
              <a:t>The Carnegie Classification and Rankings</a:t>
            </a:r>
          </a:p>
        </p:txBody>
      </p:sp>
    </p:spTree>
    <p:extLst>
      <p:ext uri="{BB962C8B-B14F-4D97-AF65-F5344CB8AC3E}">
        <p14:creationId xmlns:p14="http://schemas.microsoft.com/office/powerpoint/2010/main" val="1413317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78A528D-A06C-4790-99FD-C57B15E7C46A}"/>
              </a:ext>
            </a:extLst>
          </p:cNvPr>
          <p:cNvSpPr>
            <a:spLocks noGrp="1"/>
          </p:cNvSpPr>
          <p:nvPr>
            <p:ph type="pic" sz="quarter" idx="10"/>
          </p:nvPr>
        </p:nvSpPr>
        <p:spPr/>
      </p:sp>
      <p:pic>
        <p:nvPicPr>
          <p:cNvPr id="12" name="Picture 11">
            <a:extLst>
              <a:ext uri="{FF2B5EF4-FFF2-40B4-BE49-F238E27FC236}">
                <a16:creationId xmlns:a16="http://schemas.microsoft.com/office/drawing/2014/main" id="{BDEC827E-3E49-47D2-8C8D-CB463F583A42}"/>
              </a:ext>
            </a:extLst>
          </p:cNvPr>
          <p:cNvPicPr>
            <a:picLocks noChangeAspect="1"/>
          </p:cNvPicPr>
          <p:nvPr/>
        </p:nvPicPr>
        <p:blipFill>
          <a:blip r:embed="rId3"/>
          <a:stretch>
            <a:fillRect/>
          </a:stretch>
        </p:blipFill>
        <p:spPr>
          <a:xfrm>
            <a:off x="3456360" y="0"/>
            <a:ext cx="5279279" cy="6858000"/>
          </a:xfrm>
          <a:prstGeom prst="rect">
            <a:avLst/>
          </a:prstGeom>
        </p:spPr>
      </p:pic>
      <p:sp>
        <p:nvSpPr>
          <p:cNvPr id="4" name="TextBox 3">
            <a:extLst>
              <a:ext uri="{FF2B5EF4-FFF2-40B4-BE49-F238E27FC236}">
                <a16:creationId xmlns:a16="http://schemas.microsoft.com/office/drawing/2014/main" id="{7A89FBD6-0FB9-4504-BDAB-BDD8D8E2FBF9}"/>
              </a:ext>
            </a:extLst>
          </p:cNvPr>
          <p:cNvSpPr txBox="1"/>
          <p:nvPr/>
        </p:nvSpPr>
        <p:spPr>
          <a:xfrm flipH="1">
            <a:off x="6796760" y="6581001"/>
            <a:ext cx="6787263" cy="276999"/>
          </a:xfrm>
          <a:prstGeom prst="rect">
            <a:avLst/>
          </a:prstGeom>
          <a:noFill/>
        </p:spPr>
        <p:txBody>
          <a:bodyPr wrap="square" rtlCol="0">
            <a:spAutoFit/>
          </a:bodyPr>
          <a:lstStyle/>
          <a:p>
            <a:r>
              <a:rPr lang="en-US" sz="1200" dirty="0"/>
              <a:t>Retrieved: </a:t>
            </a:r>
            <a:r>
              <a:rPr lang="en-US" sz="1200" dirty="0">
                <a:hlinkClick r:id="rId4"/>
              </a:rPr>
              <a:t>https://issuu.com/meredithcollege/docs/spring2016magazine_issuu</a:t>
            </a:r>
            <a:r>
              <a:rPr lang="en-US" sz="1200" dirty="0"/>
              <a:t>, 2020</a:t>
            </a:r>
          </a:p>
        </p:txBody>
      </p:sp>
      <p:sp>
        <p:nvSpPr>
          <p:cNvPr id="2" name="Rectangle 1">
            <a:extLst>
              <a:ext uri="{FF2B5EF4-FFF2-40B4-BE49-F238E27FC236}">
                <a16:creationId xmlns:a16="http://schemas.microsoft.com/office/drawing/2014/main" id="{81FF6C57-5401-4191-9F2D-6A37B7BE87B4}"/>
              </a:ext>
            </a:extLst>
          </p:cNvPr>
          <p:cNvSpPr/>
          <p:nvPr/>
        </p:nvSpPr>
        <p:spPr>
          <a:xfrm>
            <a:off x="3456360" y="0"/>
            <a:ext cx="5279279" cy="6858000"/>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accent1">
                    <a:lumMod val="75000"/>
                  </a:schemeClr>
                </a:solidFill>
              </a:rPr>
              <a:t>Questions?</a:t>
            </a:r>
          </a:p>
          <a:p>
            <a:pPr algn="ctr"/>
            <a:endParaRPr lang="en-US" sz="7200" b="1" dirty="0">
              <a:solidFill>
                <a:schemeClr val="accent1">
                  <a:lumMod val="75000"/>
                </a:schemeClr>
              </a:solidFill>
            </a:endParaRPr>
          </a:p>
          <a:p>
            <a:pPr algn="ctr"/>
            <a:endParaRPr lang="en-US" sz="7200" b="1" dirty="0">
              <a:solidFill>
                <a:schemeClr val="accent1">
                  <a:lumMod val="75000"/>
                </a:schemeClr>
              </a:solidFill>
            </a:endParaRPr>
          </a:p>
          <a:p>
            <a:pPr algn="ctr"/>
            <a:endParaRPr lang="en-US" sz="7200" b="1" dirty="0">
              <a:solidFill>
                <a:schemeClr val="accent1">
                  <a:lumMod val="75000"/>
                </a:schemeClr>
              </a:solidFill>
            </a:endParaRPr>
          </a:p>
        </p:txBody>
      </p:sp>
    </p:spTree>
    <p:extLst>
      <p:ext uri="{BB962C8B-B14F-4D97-AF65-F5344CB8AC3E}">
        <p14:creationId xmlns:p14="http://schemas.microsoft.com/office/powerpoint/2010/main" val="42160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6A02F8B-13F8-4645-A16D-D33162043DFA}"/>
              </a:ext>
            </a:extLst>
          </p:cNvPr>
          <p:cNvSpPr>
            <a:spLocks noGrp="1"/>
          </p:cNvSpPr>
          <p:nvPr>
            <p:ph type="pic" sz="quarter" idx="10"/>
          </p:nvPr>
        </p:nvSpPr>
        <p:spPr/>
      </p:sp>
      <p:sp>
        <p:nvSpPr>
          <p:cNvPr id="3" name="TextBox 2">
            <a:extLst>
              <a:ext uri="{FF2B5EF4-FFF2-40B4-BE49-F238E27FC236}">
                <a16:creationId xmlns:a16="http://schemas.microsoft.com/office/drawing/2014/main" id="{24FD0BFF-EE1E-483E-8E91-64E9B3ED3456}"/>
              </a:ext>
            </a:extLst>
          </p:cNvPr>
          <p:cNvSpPr txBox="1"/>
          <p:nvPr/>
        </p:nvSpPr>
        <p:spPr>
          <a:xfrm flipH="1">
            <a:off x="4996991" y="153681"/>
            <a:ext cx="2198018" cy="584775"/>
          </a:xfrm>
          <a:prstGeom prst="rect">
            <a:avLst/>
          </a:prstGeom>
          <a:noFill/>
        </p:spPr>
        <p:txBody>
          <a:bodyPr wrap="square" rtlCol="0">
            <a:spAutoFit/>
          </a:bodyPr>
          <a:lstStyle/>
          <a:p>
            <a:r>
              <a:rPr lang="en-US" sz="3200" dirty="0"/>
              <a:t>References</a:t>
            </a:r>
          </a:p>
        </p:txBody>
      </p:sp>
      <p:sp>
        <p:nvSpPr>
          <p:cNvPr id="4" name="TextBox 3">
            <a:extLst>
              <a:ext uri="{FF2B5EF4-FFF2-40B4-BE49-F238E27FC236}">
                <a16:creationId xmlns:a16="http://schemas.microsoft.com/office/drawing/2014/main" id="{434BFAFC-3E27-49A6-9962-7AE08385855A}"/>
              </a:ext>
            </a:extLst>
          </p:cNvPr>
          <p:cNvSpPr txBox="1"/>
          <p:nvPr/>
        </p:nvSpPr>
        <p:spPr>
          <a:xfrm flipH="1">
            <a:off x="454445" y="731561"/>
            <a:ext cx="11555699" cy="4098686"/>
          </a:xfrm>
          <a:prstGeom prst="rect">
            <a:avLst/>
          </a:prstGeom>
          <a:noFill/>
        </p:spPr>
        <p:txBody>
          <a:bodyPr wrap="square" rtlCol="0">
            <a:spAutoFit/>
          </a:bodyPr>
          <a:lstStyle/>
          <a:p>
            <a:pPr marL="209550" marR="0" indent="-209550">
              <a:lnSpc>
                <a:spcPct val="200000"/>
              </a:lnSpc>
              <a:spcBef>
                <a:spcPts val="0"/>
              </a:spcBef>
              <a:spcAft>
                <a:spcPts val="0"/>
              </a:spcAft>
            </a:pPr>
            <a:r>
              <a:rPr lang="en-US" sz="1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Going Strong. (n.d.). Retrieved January 23, 2020, from https://www.meredith.edu/</a:t>
            </a:r>
          </a:p>
          <a:p>
            <a:pPr marL="209550" marR="0" indent="-209550">
              <a:lnSpc>
                <a:spcPct val="200000"/>
              </a:lnSpc>
              <a:spcBef>
                <a:spcPts val="0"/>
              </a:spcBef>
              <a:spcAft>
                <a:spcPts val="0"/>
              </a:spcAft>
            </a:pPr>
            <a:r>
              <a:rPr lang="en-US" sz="1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How Does Meredith College Rank Among America's Best Colleges? (n.d.). Retrieved January 29, 2020, from https://www.usnews.com/best-colleges/meredith-college-2945</a:t>
            </a:r>
            <a:endParaRPr lang="en-US" sz="1200" dirty="0">
              <a:latin typeface="Times New Roman" panose="02020603050405020304" pitchFamily="18" charset="0"/>
              <a:ea typeface="SimSun" panose="02010600030101010101" pitchFamily="2" charset="-122"/>
              <a:cs typeface="Times New Roman" panose="02020603050405020304" pitchFamily="18" charset="0"/>
            </a:endParaRPr>
          </a:p>
          <a:p>
            <a:pPr marL="209550" marR="0" indent="-209550">
              <a:lnSpc>
                <a:spcPct val="200000"/>
              </a:lnSpc>
              <a:spcBef>
                <a:spcPts val="0"/>
              </a:spcBef>
              <a:spcAft>
                <a:spcPts val="0"/>
              </a:spcAft>
            </a:pPr>
            <a:r>
              <a:rPr lang="en-US" sz="1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How U.S. News Calculated the 2020 Best Colleges Rankings. (n.d.). Retrieved January 29, 2020, from https://www.usnews.com/education/best-colleges/articles/how-us-news-calculated-the-rankings</a:t>
            </a:r>
          </a:p>
          <a:p>
            <a:pPr marL="209550" indent="-209550">
              <a:lnSpc>
                <a:spcPct val="200000"/>
              </a:lnSpc>
            </a:pPr>
            <a:r>
              <a:rPr lang="en-US" sz="1200" dirty="0"/>
              <a:t>Martin, J. (2016). Meredith College. Retrieved January 23, 2020, from https://northcarolinahistory.org/encyclopedia/meredith-college/</a:t>
            </a:r>
          </a:p>
          <a:p>
            <a:pPr marL="209550" indent="-209550">
              <a:lnSpc>
                <a:spcPct val="200000"/>
              </a:lnSpc>
            </a:pPr>
            <a:r>
              <a:rPr lang="en-US" sz="1200" dirty="0"/>
              <a:t>Maxwell, L. (2016, February 25). Meredith College Timeline. Retrieved January 23, 2020, from https://www.meredith.edu/news/meredith-college-timeline</a:t>
            </a:r>
          </a:p>
          <a:p>
            <a:pPr marL="209550" indent="-209550">
              <a:lnSpc>
                <a:spcPct val="200000"/>
              </a:lnSpc>
            </a:pPr>
            <a:r>
              <a:rPr lang="en-US" sz="1200" dirty="0"/>
              <a:t>Meredith College. (n.d.). Retrieved January 23, 2020, from https://collegescorecard.ed.gov/school/?198950-Meredith-College</a:t>
            </a:r>
          </a:p>
          <a:p>
            <a:pPr marL="209550" indent="-209550">
              <a:lnSpc>
                <a:spcPct val="200000"/>
              </a:lnSpc>
            </a:pPr>
            <a:r>
              <a:rPr lang="en-US" sz="1200" dirty="0"/>
              <a:t>Meredith College Institutional Profile. (n.d.). Retrieved February 19, 2020, from https://nces.ed.gov/ipeds/datacenter/institutionprofile.aspx?unitId=198950</a:t>
            </a:r>
          </a:p>
          <a:p>
            <a:pPr marL="209550" indent="-209550">
              <a:lnSpc>
                <a:spcPct val="200000"/>
              </a:lnSpc>
            </a:pPr>
            <a:r>
              <a:rPr lang="en-US" sz="1200" dirty="0">
                <a:latin typeface="Times New Roman" panose="02020603050405020304" pitchFamily="18" charset="0"/>
                <a:ea typeface="SimSun" panose="02010600030101010101" pitchFamily="2" charset="-122"/>
                <a:cs typeface="Times New Roman" panose="02020603050405020304" pitchFamily="18" charset="0"/>
              </a:rPr>
              <a:t>Penn State World Campus. (n.d.). In HIED 545: Foundations of Higher Education and Student Affairs: Spring 2020. Retrieved from https://psu.instructure.com/courses/2043984/modules</a:t>
            </a:r>
          </a:p>
          <a:p>
            <a:pPr marL="209550" indent="-209550">
              <a:lnSpc>
                <a:spcPct val="200000"/>
              </a:lnSpc>
            </a:pPr>
            <a:r>
              <a:rPr lang="en-US" sz="1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The Carnegie Classification of Institutions of Higher Education ®. (n.d.). Retrieved January 29, 2020, from https://carnegieclassifications.iu.edu/lookup/view_institution.php?limit=0,50&amp;clq=&amp;start_page=lookup.php&amp;backurl=lookup.php&amp;unit_id=198950&amp;submit=FIND</a:t>
            </a:r>
            <a:endParaRPr lang="en-US" sz="1200"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46729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95836" y="1600200"/>
            <a:ext cx="3657600" cy="3657600"/>
          </a:xfrm>
          <a:prstGeom prst="ellipse">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5836" y="2971800"/>
            <a:ext cx="914400" cy="914400"/>
          </a:xfrm>
          <a:prstGeom prst="ellipse">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5836" y="2514600"/>
            <a:ext cx="1828800" cy="1828800"/>
          </a:xfrm>
          <a:prstGeom prst="ellipse">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5836" y="3198167"/>
            <a:ext cx="4500350" cy="461665"/>
          </a:xfrm>
          <a:prstGeom prst="rect">
            <a:avLst/>
          </a:prstGeom>
          <a:noFill/>
        </p:spPr>
        <p:txBody>
          <a:bodyPr wrap="square" rtlCol="0">
            <a:spAutoFit/>
          </a:bodyPr>
          <a:lstStyle/>
          <a:p>
            <a:pPr algn="r"/>
            <a:r>
              <a:rPr lang="en-US" sz="2400" dirty="0">
                <a:latin typeface="+mj-lt"/>
              </a:rPr>
              <a:t>Awesome layout</a:t>
            </a:r>
            <a:endParaRPr lang="en-US" sz="2400" kern="1200" dirty="0">
              <a:solidFill>
                <a:schemeClr val="tx1"/>
              </a:solidFill>
              <a:latin typeface="+mj-lt"/>
            </a:endParaRPr>
          </a:p>
        </p:txBody>
      </p:sp>
      <p:sp>
        <p:nvSpPr>
          <p:cNvPr id="6" name="TextBox 5"/>
          <p:cNvSpPr txBox="1"/>
          <p:nvPr/>
        </p:nvSpPr>
        <p:spPr>
          <a:xfrm>
            <a:off x="7032009" y="3198166"/>
            <a:ext cx="4500350" cy="461665"/>
          </a:xfrm>
          <a:prstGeom prst="rect">
            <a:avLst/>
          </a:prstGeom>
          <a:noFill/>
        </p:spPr>
        <p:txBody>
          <a:bodyPr wrap="square" rtlCol="0">
            <a:spAutoFit/>
          </a:bodyPr>
          <a:lstStyle/>
          <a:p>
            <a:r>
              <a:rPr lang="en-US" sz="2400" dirty="0">
                <a:solidFill>
                  <a:schemeClr val="accent1"/>
                </a:solidFill>
                <a:latin typeface="+mj-lt"/>
              </a:rPr>
              <a:t>Golden</a:t>
            </a:r>
            <a:r>
              <a:rPr lang="en-US" sz="2400" dirty="0">
                <a:latin typeface="+mj-lt"/>
              </a:rPr>
              <a:t> grid system.</a:t>
            </a:r>
            <a:endParaRPr lang="en-US" sz="2400" kern="1200" dirty="0">
              <a:solidFill>
                <a:schemeClr val="tx1"/>
              </a:solidFill>
              <a:latin typeface="+mj-lt"/>
            </a:endParaRPr>
          </a:p>
        </p:txBody>
      </p:sp>
      <p:sp>
        <p:nvSpPr>
          <p:cNvPr id="10" name="Shape 3708"/>
          <p:cNvSpPr/>
          <p:nvPr/>
        </p:nvSpPr>
        <p:spPr>
          <a:xfrm>
            <a:off x="95836" y="3208239"/>
            <a:ext cx="237256" cy="441518"/>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2" y="14727"/>
                  <a:pt x="10800" y="14727"/>
                </a:cubicBezTo>
                <a:cubicBezTo>
                  <a:pt x="7818" y="14727"/>
                  <a:pt x="5400" y="13409"/>
                  <a:pt x="5400" y="11782"/>
                </a:cubicBezTo>
                <a:cubicBezTo>
                  <a:pt x="5400" y="11782"/>
                  <a:pt x="5400" y="8836"/>
                  <a:pt x="5400" y="8836"/>
                </a:cubicBezTo>
                <a:close/>
                <a:moveTo>
                  <a:pt x="5400" y="3927"/>
                </a:moveTo>
                <a:cubicBezTo>
                  <a:pt x="5400" y="2301"/>
                  <a:pt x="7818" y="982"/>
                  <a:pt x="10800" y="982"/>
                </a:cubicBezTo>
                <a:cubicBezTo>
                  <a:pt x="13782"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9"/>
                  <a:pt x="21197" y="9818"/>
                  <a:pt x="20700" y="9818"/>
                </a:cubicBezTo>
                <a:cubicBezTo>
                  <a:pt x="20203" y="9818"/>
                  <a:pt x="19800" y="10039"/>
                  <a:pt x="19800" y="10309"/>
                </a:cubicBezTo>
                <a:lnTo>
                  <a:pt x="19800" y="11782"/>
                </a:lnTo>
                <a:cubicBezTo>
                  <a:pt x="19800" y="14493"/>
                  <a:pt x="15770" y="16691"/>
                  <a:pt x="10800" y="16691"/>
                </a:cubicBezTo>
                <a:cubicBezTo>
                  <a:pt x="5830" y="16691"/>
                  <a:pt x="1800" y="14493"/>
                  <a:pt x="1800" y="11782"/>
                </a:cubicBezTo>
                <a:lnTo>
                  <a:pt x="1800" y="10309"/>
                </a:lnTo>
                <a:cubicBezTo>
                  <a:pt x="1800" y="10039"/>
                  <a:pt x="1397" y="9818"/>
                  <a:pt x="900" y="9818"/>
                </a:cubicBezTo>
                <a:cubicBezTo>
                  <a:pt x="403" y="9818"/>
                  <a:pt x="0" y="10039"/>
                  <a:pt x="0" y="10309"/>
                </a:cubicBezTo>
                <a:lnTo>
                  <a:pt x="0" y="11782"/>
                </a:lnTo>
                <a:cubicBezTo>
                  <a:pt x="0" y="14870"/>
                  <a:pt x="4358" y="17399"/>
                  <a:pt x="9900" y="17649"/>
                </a:cubicBezTo>
                <a:lnTo>
                  <a:pt x="9900" y="20618"/>
                </a:lnTo>
                <a:lnTo>
                  <a:pt x="3600" y="20618"/>
                </a:lnTo>
                <a:cubicBezTo>
                  <a:pt x="3103" y="20618"/>
                  <a:pt x="2700" y="20839"/>
                  <a:pt x="2700" y="21110"/>
                </a:cubicBezTo>
                <a:cubicBezTo>
                  <a:pt x="2700" y="21380"/>
                  <a:pt x="3103" y="21600"/>
                  <a:pt x="3600" y="21600"/>
                </a:cubicBezTo>
                <a:lnTo>
                  <a:pt x="18000" y="21600"/>
                </a:lnTo>
                <a:cubicBezTo>
                  <a:pt x="18497" y="21600"/>
                  <a:pt x="18900" y="21380"/>
                  <a:pt x="18900" y="21110"/>
                </a:cubicBezTo>
                <a:cubicBezTo>
                  <a:pt x="18900" y="20839"/>
                  <a:pt x="18497" y="20618"/>
                  <a:pt x="18000" y="20618"/>
                </a:cubicBezTo>
                <a:lnTo>
                  <a:pt x="11700" y="20618"/>
                </a:lnTo>
                <a:lnTo>
                  <a:pt x="11700" y="17649"/>
                </a:lnTo>
                <a:cubicBezTo>
                  <a:pt x="17243" y="17399"/>
                  <a:pt x="21600" y="14870"/>
                  <a:pt x="21600" y="11782"/>
                </a:cubicBezTo>
              </a:path>
            </a:pathLst>
          </a:custGeom>
          <a:solidFill>
            <a:schemeClr val="accent1"/>
          </a:solidFill>
          <a:ln w="12700">
            <a:miter lim="400000"/>
          </a:ln>
        </p:spPr>
        <p:txBody>
          <a:bodyPr lIns="38100" tIns="38100" rIns="38100" bIns="38100" anchor="ctr"/>
          <a:lstStyle/>
          <a:p>
            <a:endParaRPr>
              <a:solidFill>
                <a:prstClr val="black"/>
              </a:solidFill>
            </a:endParaRPr>
          </a:p>
        </p:txBody>
      </p:sp>
      <p:sp>
        <p:nvSpPr>
          <p:cNvPr id="2" name="Picture Placeholder 1">
            <a:extLst>
              <a:ext uri="{FF2B5EF4-FFF2-40B4-BE49-F238E27FC236}">
                <a16:creationId xmlns:a16="http://schemas.microsoft.com/office/drawing/2014/main" id="{3FA19CEF-5EEE-413A-A58C-C4C3798170C8}"/>
              </a:ext>
            </a:extLst>
          </p:cNvPr>
          <p:cNvSpPr>
            <a:spLocks noGrp="1"/>
          </p:cNvSpPr>
          <p:nvPr>
            <p:ph type="pic" sz="quarter" idx="10"/>
          </p:nvPr>
        </p:nvSpPr>
        <p:spPr>
          <a:xfrm>
            <a:off x="25667" y="0"/>
            <a:ext cx="12192000" cy="6858000"/>
          </a:xfrm>
        </p:spPr>
      </p:sp>
      <p:pic>
        <p:nvPicPr>
          <p:cNvPr id="3" name="Picture 2">
            <a:extLst>
              <a:ext uri="{FF2B5EF4-FFF2-40B4-BE49-F238E27FC236}">
                <a16:creationId xmlns:a16="http://schemas.microsoft.com/office/drawing/2014/main" id="{D1323072-3A49-41FB-817F-BC4F631B3561}"/>
              </a:ext>
            </a:extLst>
          </p:cNvPr>
          <p:cNvPicPr>
            <a:picLocks noChangeAspect="1"/>
          </p:cNvPicPr>
          <p:nvPr/>
        </p:nvPicPr>
        <p:blipFill>
          <a:blip r:embed="rId3">
            <a:duotone>
              <a:schemeClr val="accent1">
                <a:shade val="45000"/>
                <a:satMod val="135000"/>
              </a:schemeClr>
              <a:prstClr val="white"/>
            </a:duotone>
          </a:blip>
          <a:stretch>
            <a:fillRect/>
          </a:stretch>
        </p:blipFill>
        <p:spPr>
          <a:xfrm>
            <a:off x="91656" y="0"/>
            <a:ext cx="8106802" cy="5077832"/>
          </a:xfrm>
          <a:prstGeom prst="rect">
            <a:avLst/>
          </a:prstGeom>
        </p:spPr>
      </p:pic>
      <p:pic>
        <p:nvPicPr>
          <p:cNvPr id="5" name="Picture 4">
            <a:extLst>
              <a:ext uri="{FF2B5EF4-FFF2-40B4-BE49-F238E27FC236}">
                <a16:creationId xmlns:a16="http://schemas.microsoft.com/office/drawing/2014/main" id="{53794EF2-5D28-4816-89A8-FE0F36772D23}"/>
              </a:ext>
            </a:extLst>
          </p:cNvPr>
          <p:cNvPicPr>
            <a:picLocks noChangeAspect="1"/>
          </p:cNvPicPr>
          <p:nvPr/>
        </p:nvPicPr>
        <p:blipFill>
          <a:blip r:embed="rId4">
            <a:duotone>
              <a:schemeClr val="accent1">
                <a:shade val="45000"/>
                <a:satMod val="135000"/>
              </a:schemeClr>
              <a:prstClr val="white"/>
            </a:duotone>
          </a:blip>
          <a:stretch>
            <a:fillRect/>
          </a:stretch>
        </p:blipFill>
        <p:spPr>
          <a:xfrm>
            <a:off x="91657" y="5092033"/>
            <a:ext cx="6337032" cy="1765967"/>
          </a:xfrm>
          <a:prstGeom prst="rect">
            <a:avLst/>
          </a:prstGeom>
        </p:spPr>
      </p:pic>
      <p:sp>
        <p:nvSpPr>
          <p:cNvPr id="11" name="Freeform 8">
            <a:extLst>
              <a:ext uri="{FF2B5EF4-FFF2-40B4-BE49-F238E27FC236}">
                <a16:creationId xmlns:a16="http://schemas.microsoft.com/office/drawing/2014/main" id="{21086E15-F921-48CE-8593-C4EC0EE537E7}"/>
              </a:ext>
            </a:extLst>
          </p:cNvPr>
          <p:cNvSpPr/>
          <p:nvPr/>
        </p:nvSpPr>
        <p:spPr>
          <a:xfrm>
            <a:off x="8874833" y="855564"/>
            <a:ext cx="2714767" cy="4705349"/>
          </a:xfrm>
          <a:custGeom>
            <a:avLst/>
            <a:gdLst>
              <a:gd name="connsiteX0" fmla="*/ 0 w 2057400"/>
              <a:gd name="connsiteY0" fmla="*/ 0 h 4411133"/>
              <a:gd name="connsiteX1" fmla="*/ 2057400 w 2057400"/>
              <a:gd name="connsiteY1" fmla="*/ 0 h 4411133"/>
              <a:gd name="connsiteX2" fmla="*/ 2057400 w 2057400"/>
              <a:gd name="connsiteY2" fmla="*/ 4411133 h 4411133"/>
              <a:gd name="connsiteX3" fmla="*/ 1612900 w 2057400"/>
              <a:gd name="connsiteY3" fmla="*/ 4411133 h 4411133"/>
              <a:gd name="connsiteX4" fmla="*/ 1612900 w 2057400"/>
              <a:gd name="connsiteY4" fmla="*/ 4357167 h 4411133"/>
              <a:gd name="connsiteX5" fmla="*/ 2003434 w 2057400"/>
              <a:gd name="connsiteY5" fmla="*/ 4357167 h 4411133"/>
              <a:gd name="connsiteX6" fmla="*/ 2003434 w 2057400"/>
              <a:gd name="connsiteY6" fmla="*/ 53966 h 4411133"/>
              <a:gd name="connsiteX7" fmla="*/ 53966 w 2057400"/>
              <a:gd name="connsiteY7" fmla="*/ 53966 h 4411133"/>
              <a:gd name="connsiteX8" fmla="*/ 53966 w 2057400"/>
              <a:gd name="connsiteY8" fmla="*/ 4357167 h 4411133"/>
              <a:gd name="connsiteX9" fmla="*/ 444500 w 2057400"/>
              <a:gd name="connsiteY9" fmla="*/ 4357167 h 4411133"/>
              <a:gd name="connsiteX10" fmla="*/ 444500 w 2057400"/>
              <a:gd name="connsiteY10" fmla="*/ 4411133 h 4411133"/>
              <a:gd name="connsiteX11" fmla="*/ 0 w 2057400"/>
              <a:gd name="connsiteY11" fmla="*/ 4411133 h 441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7400" h="4411133">
                <a:moveTo>
                  <a:pt x="0" y="0"/>
                </a:moveTo>
                <a:lnTo>
                  <a:pt x="2057400" y="0"/>
                </a:lnTo>
                <a:lnTo>
                  <a:pt x="2057400" y="4411133"/>
                </a:lnTo>
                <a:lnTo>
                  <a:pt x="1612900" y="4411133"/>
                </a:lnTo>
                <a:lnTo>
                  <a:pt x="1612900" y="4357167"/>
                </a:lnTo>
                <a:lnTo>
                  <a:pt x="2003434" y="4357167"/>
                </a:lnTo>
                <a:lnTo>
                  <a:pt x="2003434" y="53966"/>
                </a:lnTo>
                <a:lnTo>
                  <a:pt x="53966" y="53966"/>
                </a:lnTo>
                <a:lnTo>
                  <a:pt x="53966" y="4357167"/>
                </a:lnTo>
                <a:lnTo>
                  <a:pt x="444500" y="4357167"/>
                </a:lnTo>
                <a:lnTo>
                  <a:pt x="444500" y="4411133"/>
                </a:lnTo>
                <a:lnTo>
                  <a:pt x="0" y="44111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311FF444-3049-4DB0-9F11-28DA5DD3C679}"/>
              </a:ext>
            </a:extLst>
          </p:cNvPr>
          <p:cNvSpPr txBox="1"/>
          <p:nvPr/>
        </p:nvSpPr>
        <p:spPr>
          <a:xfrm>
            <a:off x="9171869" y="1153921"/>
            <a:ext cx="2120697" cy="2022605"/>
          </a:xfrm>
          <a:prstGeom prst="rect">
            <a:avLst/>
          </a:prstGeom>
          <a:noFill/>
        </p:spPr>
        <p:txBody>
          <a:bodyPr wrap="square" lIns="0" rIns="0" rtlCol="0">
            <a:spAutoFit/>
          </a:bodyPr>
          <a:lstStyle/>
          <a:p>
            <a:pPr algn="ctr">
              <a:lnSpc>
                <a:spcPct val="150000"/>
              </a:lnSpc>
            </a:pPr>
            <a:r>
              <a:rPr lang="en-US" sz="2000" spc="200" dirty="0">
                <a:latin typeface="+mj-lt"/>
                <a:ea typeface="Montserrat" charset="0"/>
                <a:cs typeface="Montserrat" charset="0"/>
              </a:rPr>
              <a:t>MEREDITH COLLEGE’S</a:t>
            </a:r>
          </a:p>
          <a:p>
            <a:pPr algn="ctr">
              <a:lnSpc>
                <a:spcPct val="150000"/>
              </a:lnSpc>
            </a:pPr>
            <a:r>
              <a:rPr lang="en-US" sz="2300" b="1" spc="100" dirty="0">
                <a:latin typeface="+mj-lt"/>
                <a:ea typeface="Montserrat" charset="0"/>
                <a:cs typeface="Albany AMT" panose="020B0604020202020204" pitchFamily="34" charset="0"/>
              </a:rPr>
              <a:t>CARNEGIE</a:t>
            </a:r>
          </a:p>
          <a:p>
            <a:pPr algn="ctr">
              <a:lnSpc>
                <a:spcPct val="150000"/>
              </a:lnSpc>
            </a:pPr>
            <a:r>
              <a:rPr lang="en-US" sz="2300" b="1" spc="100" dirty="0">
                <a:latin typeface="+mj-lt"/>
                <a:ea typeface="Montserrat" charset="0"/>
                <a:cs typeface="Albany AMT" panose="020B0604020202020204" pitchFamily="34" charset="0"/>
              </a:rPr>
              <a:t>CLASSIFICATION</a:t>
            </a:r>
          </a:p>
        </p:txBody>
      </p:sp>
      <p:sp>
        <p:nvSpPr>
          <p:cNvPr id="13" name="Rectangle: Rounded Corners 12">
            <a:extLst>
              <a:ext uri="{FF2B5EF4-FFF2-40B4-BE49-F238E27FC236}">
                <a16:creationId xmlns:a16="http://schemas.microsoft.com/office/drawing/2014/main" id="{EBF4A8C5-56FE-45CD-ADC5-53FBDD6BB33C}"/>
              </a:ext>
            </a:extLst>
          </p:cNvPr>
          <p:cNvSpPr/>
          <p:nvPr/>
        </p:nvSpPr>
        <p:spPr>
          <a:xfrm>
            <a:off x="95836" y="527901"/>
            <a:ext cx="7965650" cy="1705468"/>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ED535193-D6CE-46B5-AB2D-F3DB7ED78013}"/>
              </a:ext>
            </a:extLst>
          </p:cNvPr>
          <p:cNvSpPr/>
          <p:nvPr/>
        </p:nvSpPr>
        <p:spPr>
          <a:xfrm>
            <a:off x="95836" y="2926940"/>
            <a:ext cx="7965650" cy="900170"/>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B5238509-39BC-44C0-B161-644B36B7C793}"/>
              </a:ext>
            </a:extLst>
          </p:cNvPr>
          <p:cNvSpPr/>
          <p:nvPr/>
        </p:nvSpPr>
        <p:spPr>
          <a:xfrm>
            <a:off x="95836" y="3574731"/>
            <a:ext cx="7965650" cy="900170"/>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D158153D-6781-4CBE-8DEF-6AB7199B8778}"/>
              </a:ext>
            </a:extLst>
          </p:cNvPr>
          <p:cNvSpPr/>
          <p:nvPr/>
        </p:nvSpPr>
        <p:spPr>
          <a:xfrm>
            <a:off x="95836" y="4413314"/>
            <a:ext cx="7965650" cy="686158"/>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4D172C1-91FF-44E1-A8CB-D21A59E3C404}"/>
              </a:ext>
            </a:extLst>
          </p:cNvPr>
          <p:cNvSpPr/>
          <p:nvPr/>
        </p:nvSpPr>
        <p:spPr>
          <a:xfrm>
            <a:off x="95836" y="5063761"/>
            <a:ext cx="6332853" cy="1808440"/>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EECF36C-DAB3-4138-BE7D-27E141E755DB}"/>
              </a:ext>
            </a:extLst>
          </p:cNvPr>
          <p:cNvSpPr txBox="1"/>
          <p:nvPr/>
        </p:nvSpPr>
        <p:spPr>
          <a:xfrm flipH="1">
            <a:off x="6494678" y="6330099"/>
            <a:ext cx="5788978" cy="461665"/>
          </a:xfrm>
          <a:prstGeom prst="rect">
            <a:avLst/>
          </a:prstGeom>
          <a:noFill/>
        </p:spPr>
        <p:txBody>
          <a:bodyPr wrap="square" rtlCol="0">
            <a:spAutoFit/>
          </a:bodyPr>
          <a:lstStyle/>
          <a:p>
            <a:r>
              <a:rPr lang="en-US" sz="1200" dirty="0" err="1"/>
              <a:t>Retrieved:https</a:t>
            </a:r>
            <a:r>
              <a:rPr lang="en-US" sz="1200" dirty="0"/>
              <a:t>://carnegieclassifications.iu.edu/lookup/</a:t>
            </a:r>
            <a:r>
              <a:rPr lang="en-US" sz="1200" dirty="0" err="1"/>
              <a:t>view_institution.php?limit</a:t>
            </a:r>
            <a:r>
              <a:rPr lang="en-US" sz="1200" dirty="0"/>
              <a:t>=0,50&amp;clq=&amp;</a:t>
            </a:r>
            <a:r>
              <a:rPr lang="en-US" sz="1200" dirty="0" err="1"/>
              <a:t>start_page</a:t>
            </a:r>
            <a:r>
              <a:rPr lang="en-US" sz="1200" dirty="0"/>
              <a:t>=</a:t>
            </a:r>
            <a:r>
              <a:rPr lang="en-US" sz="1200" dirty="0" err="1"/>
              <a:t>lookup.php&amp;backurl</a:t>
            </a:r>
            <a:r>
              <a:rPr lang="en-US" sz="1200" dirty="0"/>
              <a:t>=</a:t>
            </a:r>
            <a:r>
              <a:rPr lang="en-US" sz="1200" dirty="0" err="1"/>
              <a:t>lookup.php&amp;unit_id</a:t>
            </a:r>
            <a:r>
              <a:rPr lang="en-US" sz="1200" dirty="0"/>
              <a:t>=198950&amp;submit=FIND, 2020</a:t>
            </a:r>
          </a:p>
        </p:txBody>
      </p:sp>
    </p:spTree>
    <p:extLst>
      <p:ext uri="{BB962C8B-B14F-4D97-AF65-F5344CB8AC3E}">
        <p14:creationId xmlns:p14="http://schemas.microsoft.com/office/powerpoint/2010/main" val="36879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18" grpId="0" animBg="1"/>
      <p:bldP spid="18" grpId="1"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823A37C-037F-4CE3-A2E8-C046E4072206}"/>
              </a:ext>
            </a:extLst>
          </p:cNvPr>
          <p:cNvSpPr>
            <a:spLocks noGrp="1"/>
          </p:cNvSpPr>
          <p:nvPr>
            <p:ph type="pic" sz="quarter" idx="10"/>
          </p:nvPr>
        </p:nvSpPr>
        <p:spPr/>
      </p:sp>
      <p:graphicFrame>
        <p:nvGraphicFramePr>
          <p:cNvPr id="5" name="Chart 4">
            <a:extLst>
              <a:ext uri="{FF2B5EF4-FFF2-40B4-BE49-F238E27FC236}">
                <a16:creationId xmlns:a16="http://schemas.microsoft.com/office/drawing/2014/main" id="{386E14EE-0871-4BFD-B9B9-6CDB229FEDDC}"/>
              </a:ext>
            </a:extLst>
          </p:cNvPr>
          <p:cNvGraphicFramePr/>
          <p:nvPr>
            <p:extLst>
              <p:ext uri="{D42A27DB-BD31-4B8C-83A1-F6EECF244321}">
                <p14:modId xmlns:p14="http://schemas.microsoft.com/office/powerpoint/2010/main" val="3219226893"/>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1BCF1DDC-477E-485F-9165-3BB9746F63E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1694" r="6972" b="11506"/>
          <a:stretch/>
        </p:blipFill>
        <p:spPr>
          <a:xfrm>
            <a:off x="2161503" y="1"/>
            <a:ext cx="7750126" cy="7020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004970D4-91BE-49BE-BBA5-0FC7BD1E6F9A}"/>
              </a:ext>
            </a:extLst>
          </p:cNvPr>
          <p:cNvSpPr txBox="1"/>
          <p:nvPr/>
        </p:nvSpPr>
        <p:spPr>
          <a:xfrm flipH="1">
            <a:off x="4904629" y="6554640"/>
            <a:ext cx="7287371" cy="276999"/>
          </a:xfrm>
          <a:prstGeom prst="rect">
            <a:avLst/>
          </a:prstGeom>
          <a:noFill/>
        </p:spPr>
        <p:txBody>
          <a:bodyPr wrap="square" rtlCol="0">
            <a:spAutoFit/>
          </a:bodyPr>
          <a:lstStyle/>
          <a:p>
            <a:r>
              <a:rPr lang="en-US" sz="1200" dirty="0" err="1"/>
              <a:t>Retrieved:https</a:t>
            </a:r>
            <a:r>
              <a:rPr lang="en-US" sz="1200" dirty="0"/>
              <a:t>://www.usnews.com/education/best-colleges/articles/how-us-news-calculated-the-rankings, 2020</a:t>
            </a:r>
          </a:p>
        </p:txBody>
      </p:sp>
    </p:spTree>
    <p:extLst>
      <p:ext uri="{BB962C8B-B14F-4D97-AF65-F5344CB8AC3E}">
        <p14:creationId xmlns:p14="http://schemas.microsoft.com/office/powerpoint/2010/main" val="5880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6E807BB-990D-4F06-B602-2B6220E9E888}"/>
              </a:ext>
            </a:extLst>
          </p:cNvPr>
          <p:cNvSpPr>
            <a:spLocks noGrp="1"/>
          </p:cNvSpPr>
          <p:nvPr>
            <p:ph type="pic" sz="quarter" idx="10"/>
          </p:nvPr>
        </p:nvSpPr>
        <p:spPr/>
      </p:sp>
      <p:pic>
        <p:nvPicPr>
          <p:cNvPr id="3" name="Picture 2">
            <a:extLst>
              <a:ext uri="{FF2B5EF4-FFF2-40B4-BE49-F238E27FC236}">
                <a16:creationId xmlns:a16="http://schemas.microsoft.com/office/drawing/2014/main" id="{F75E8138-88C1-4FEE-AE90-B6777697FF60}"/>
              </a:ext>
            </a:extLst>
          </p:cNvPr>
          <p:cNvPicPr>
            <a:picLocks noChangeAspect="1"/>
          </p:cNvPicPr>
          <p:nvPr/>
        </p:nvPicPr>
        <p:blipFill rotWithShape="1">
          <a:blip r:embed="rId3"/>
          <a:srcRect l="21836"/>
          <a:stretch/>
        </p:blipFill>
        <p:spPr>
          <a:xfrm>
            <a:off x="107460" y="35383"/>
            <a:ext cx="12084540" cy="3185337"/>
          </a:xfrm>
          <a:prstGeom prst="rect">
            <a:avLst/>
          </a:prstGeom>
        </p:spPr>
      </p:pic>
      <p:pic>
        <p:nvPicPr>
          <p:cNvPr id="5" name="Picture 4">
            <a:extLst>
              <a:ext uri="{FF2B5EF4-FFF2-40B4-BE49-F238E27FC236}">
                <a16:creationId xmlns:a16="http://schemas.microsoft.com/office/drawing/2014/main" id="{046AA853-7268-4BC7-AC1B-65992110FEA1}"/>
              </a:ext>
            </a:extLst>
          </p:cNvPr>
          <p:cNvPicPr>
            <a:picLocks noChangeAspect="1"/>
          </p:cNvPicPr>
          <p:nvPr/>
        </p:nvPicPr>
        <p:blipFill rotWithShape="1">
          <a:blip r:embed="rId4"/>
          <a:srcRect t="32373"/>
          <a:stretch/>
        </p:blipFill>
        <p:spPr>
          <a:xfrm>
            <a:off x="3433225" y="3139440"/>
            <a:ext cx="8758775" cy="1899920"/>
          </a:xfrm>
          <a:prstGeom prst="rect">
            <a:avLst/>
          </a:prstGeom>
        </p:spPr>
      </p:pic>
      <p:sp>
        <p:nvSpPr>
          <p:cNvPr id="6" name="Rectangle: Rounded Corners 5">
            <a:extLst>
              <a:ext uri="{FF2B5EF4-FFF2-40B4-BE49-F238E27FC236}">
                <a16:creationId xmlns:a16="http://schemas.microsoft.com/office/drawing/2014/main" id="{06E834D5-6490-4C59-8584-CF3A48F724C6}"/>
              </a:ext>
            </a:extLst>
          </p:cNvPr>
          <p:cNvSpPr/>
          <p:nvPr/>
        </p:nvSpPr>
        <p:spPr>
          <a:xfrm>
            <a:off x="769435" y="1517674"/>
            <a:ext cx="825190" cy="478394"/>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1420D21-B715-48C2-BE93-1D4065FDCE7F}"/>
              </a:ext>
            </a:extLst>
          </p:cNvPr>
          <p:cNvSpPr/>
          <p:nvPr/>
        </p:nvSpPr>
        <p:spPr>
          <a:xfrm>
            <a:off x="4088782" y="3256103"/>
            <a:ext cx="770601" cy="613370"/>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DFD53FF-D232-4CB1-8DBB-48D533FD60AA}"/>
              </a:ext>
            </a:extLst>
          </p:cNvPr>
          <p:cNvSpPr/>
          <p:nvPr/>
        </p:nvSpPr>
        <p:spPr>
          <a:xfrm>
            <a:off x="4088782" y="4089400"/>
            <a:ext cx="973872" cy="504902"/>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E2F1D24-FE31-462F-91C8-83B3E8431B0A}"/>
              </a:ext>
            </a:extLst>
          </p:cNvPr>
          <p:cNvSpPr txBox="1"/>
          <p:nvPr/>
        </p:nvSpPr>
        <p:spPr>
          <a:xfrm flipH="1">
            <a:off x="6919274" y="6523349"/>
            <a:ext cx="5270395" cy="277000"/>
          </a:xfrm>
          <a:prstGeom prst="rect">
            <a:avLst/>
          </a:prstGeom>
          <a:noFill/>
        </p:spPr>
        <p:txBody>
          <a:bodyPr wrap="square" rtlCol="0">
            <a:spAutoFit/>
          </a:bodyPr>
          <a:lstStyle/>
          <a:p>
            <a:r>
              <a:rPr lang="en-US" sz="1200" dirty="0"/>
              <a:t>Retrieved: https://www.usnews.com/best-colleges/meredith-college-2945, 2020</a:t>
            </a:r>
          </a:p>
        </p:txBody>
      </p:sp>
    </p:spTree>
    <p:extLst>
      <p:ext uri="{BB962C8B-B14F-4D97-AF65-F5344CB8AC3E}">
        <p14:creationId xmlns:p14="http://schemas.microsoft.com/office/powerpoint/2010/main" val="249624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7" grpId="0" animBg="1"/>
      <p:bldP spid="7" grpId="1"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DB26EE4-5910-4733-97D2-8EB53876D4CF}"/>
              </a:ext>
            </a:extLst>
          </p:cNvPr>
          <p:cNvSpPr>
            <a:spLocks noGrp="1"/>
          </p:cNvSpPr>
          <p:nvPr>
            <p:ph type="pic" sz="quarter" idx="10"/>
          </p:nvPr>
        </p:nvSpPr>
        <p:spPr/>
      </p:sp>
      <p:sp>
        <p:nvSpPr>
          <p:cNvPr id="4" name="Rectangle 3">
            <a:extLst>
              <a:ext uri="{FF2B5EF4-FFF2-40B4-BE49-F238E27FC236}">
                <a16:creationId xmlns:a16="http://schemas.microsoft.com/office/drawing/2014/main" id="{43F6E4EE-1F5B-4771-81C2-E82798680EAA}"/>
              </a:ext>
            </a:extLst>
          </p:cNvPr>
          <p:cNvSpPr/>
          <p:nvPr/>
        </p:nvSpPr>
        <p:spPr>
          <a:xfrm>
            <a:off x="1798252" y="2966405"/>
            <a:ext cx="6096000" cy="925190"/>
          </a:xfrm>
          <a:prstGeom prst="rect">
            <a:avLst/>
          </a:prstGeom>
        </p:spPr>
        <p:txBody>
          <a:bodyPr>
            <a:spAutoFit/>
          </a:bodyPr>
          <a:lstStyle/>
          <a:p>
            <a:pPr lvl="0" algn="ctr">
              <a:lnSpc>
                <a:spcPct val="80000"/>
              </a:lnSpc>
            </a:pPr>
            <a:r>
              <a:rPr lang="en-US" sz="6600" b="1" dirty="0">
                <a:solidFill>
                  <a:srgbClr val="000000"/>
                </a:solidFill>
                <a:latin typeface="Montserrat ExtraBold"/>
                <a:ea typeface="Bebas Neue" charset="0"/>
                <a:cs typeface="Bebas Neue" charset="0"/>
              </a:rPr>
              <a:t>Timeline</a:t>
            </a:r>
          </a:p>
        </p:txBody>
      </p:sp>
    </p:spTree>
    <p:extLst>
      <p:ext uri="{BB962C8B-B14F-4D97-AF65-F5344CB8AC3E}">
        <p14:creationId xmlns:p14="http://schemas.microsoft.com/office/powerpoint/2010/main" val="295178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roject Timeline" descr="Timeline charting project details">
            <a:extLst>
              <a:ext uri="{FF2B5EF4-FFF2-40B4-BE49-F238E27FC236}">
                <a16:creationId xmlns:a16="http://schemas.microsoft.com/office/drawing/2014/main" id="{00000000-0008-0000-0000-00000B000000}"/>
              </a:ext>
            </a:extLst>
          </p:cNvPr>
          <p:cNvGraphicFramePr>
            <a:graphicFrameLocks/>
          </p:cNvGraphicFramePr>
          <p:nvPr>
            <p:extLst>
              <p:ext uri="{D42A27DB-BD31-4B8C-83A1-F6EECF244321}">
                <p14:modId xmlns:p14="http://schemas.microsoft.com/office/powerpoint/2010/main" val="4147538372"/>
              </p:ext>
            </p:extLst>
          </p:nvPr>
        </p:nvGraphicFramePr>
        <p:xfrm>
          <a:off x="0" y="0"/>
          <a:ext cx="12192000" cy="685799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Rounded Corners 5">
            <a:extLst>
              <a:ext uri="{FF2B5EF4-FFF2-40B4-BE49-F238E27FC236}">
                <a16:creationId xmlns:a16="http://schemas.microsoft.com/office/drawing/2014/main" id="{C5A0813C-D92E-4413-88F5-29A4FAB6DFE9}"/>
              </a:ext>
            </a:extLst>
          </p:cNvPr>
          <p:cNvSpPr/>
          <p:nvPr/>
        </p:nvSpPr>
        <p:spPr>
          <a:xfrm>
            <a:off x="1985962" y="209550"/>
            <a:ext cx="8220075" cy="933450"/>
          </a:xfrm>
          <a:prstGeom prst="roundRect">
            <a:avLst/>
          </a:prstGeom>
          <a:solidFill>
            <a:schemeClr val="bg2">
              <a:lumMod val="95000"/>
              <a:alpha val="8470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 Timeline of Meredith College </a:t>
            </a:r>
          </a:p>
          <a:p>
            <a:pPr algn="ctr"/>
            <a:r>
              <a:rPr lang="en-US" sz="2000" dirty="0">
                <a:solidFill>
                  <a:schemeClr val="tx1"/>
                </a:solidFill>
              </a:rPr>
              <a:t>1835-2011</a:t>
            </a:r>
          </a:p>
        </p:txBody>
      </p:sp>
      <p:sp>
        <p:nvSpPr>
          <p:cNvPr id="8" name="Rectangle: Rounded Corners 7">
            <a:extLst>
              <a:ext uri="{FF2B5EF4-FFF2-40B4-BE49-F238E27FC236}">
                <a16:creationId xmlns:a16="http://schemas.microsoft.com/office/drawing/2014/main" id="{DF1DFC90-1F35-4511-BFA1-609FC54A9C35}"/>
              </a:ext>
            </a:extLst>
          </p:cNvPr>
          <p:cNvSpPr/>
          <p:nvPr/>
        </p:nvSpPr>
        <p:spPr>
          <a:xfrm>
            <a:off x="828519" y="2585185"/>
            <a:ext cx="1700214" cy="781050"/>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0" name="Rectangle: Rounded Corners 9">
            <a:extLst>
              <a:ext uri="{FF2B5EF4-FFF2-40B4-BE49-F238E27FC236}">
                <a16:creationId xmlns:a16="http://schemas.microsoft.com/office/drawing/2014/main" id="{A624F260-9575-49FD-B911-CBA08EDC0CCD}"/>
              </a:ext>
            </a:extLst>
          </p:cNvPr>
          <p:cNvSpPr/>
          <p:nvPr/>
        </p:nvSpPr>
        <p:spPr>
          <a:xfrm>
            <a:off x="1804495" y="4241112"/>
            <a:ext cx="1374580" cy="606329"/>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1" name="Rectangle: Rounded Corners 10">
            <a:extLst>
              <a:ext uri="{FF2B5EF4-FFF2-40B4-BE49-F238E27FC236}">
                <a16:creationId xmlns:a16="http://schemas.microsoft.com/office/drawing/2014/main" id="{CCC0E7FC-2E7D-4BA9-AF4E-BD34E61F9D7C}"/>
              </a:ext>
            </a:extLst>
          </p:cNvPr>
          <p:cNvSpPr/>
          <p:nvPr/>
        </p:nvSpPr>
        <p:spPr>
          <a:xfrm>
            <a:off x="2357798" y="2001245"/>
            <a:ext cx="1792690" cy="606329"/>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2" name="Rectangle: Rounded Corners 11">
            <a:extLst>
              <a:ext uri="{FF2B5EF4-FFF2-40B4-BE49-F238E27FC236}">
                <a16:creationId xmlns:a16="http://schemas.microsoft.com/office/drawing/2014/main" id="{4462F0DD-CDE4-48A6-8263-2858CF738375}"/>
              </a:ext>
            </a:extLst>
          </p:cNvPr>
          <p:cNvSpPr/>
          <p:nvPr/>
        </p:nvSpPr>
        <p:spPr>
          <a:xfrm>
            <a:off x="3378038" y="4681145"/>
            <a:ext cx="1501251" cy="606329"/>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3" name="Rectangle: Rounded Corners 12">
            <a:extLst>
              <a:ext uri="{FF2B5EF4-FFF2-40B4-BE49-F238E27FC236}">
                <a16:creationId xmlns:a16="http://schemas.microsoft.com/office/drawing/2014/main" id="{EA34B4D5-4655-492D-9FB7-1EBB73CECFF6}"/>
              </a:ext>
            </a:extLst>
          </p:cNvPr>
          <p:cNvSpPr/>
          <p:nvPr/>
        </p:nvSpPr>
        <p:spPr>
          <a:xfrm>
            <a:off x="4133636" y="2085265"/>
            <a:ext cx="1700214" cy="631532"/>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4" name="Rectangle: Rounded Corners 13">
            <a:extLst>
              <a:ext uri="{FF2B5EF4-FFF2-40B4-BE49-F238E27FC236}">
                <a16:creationId xmlns:a16="http://schemas.microsoft.com/office/drawing/2014/main" id="{44623C57-BBD3-4EB4-A073-E7106304388B}"/>
              </a:ext>
            </a:extLst>
          </p:cNvPr>
          <p:cNvSpPr/>
          <p:nvPr/>
        </p:nvSpPr>
        <p:spPr>
          <a:xfrm>
            <a:off x="6689281" y="4803442"/>
            <a:ext cx="1391823" cy="876975"/>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5" name="Rectangle: Rounded Corners 14">
            <a:extLst>
              <a:ext uri="{FF2B5EF4-FFF2-40B4-BE49-F238E27FC236}">
                <a16:creationId xmlns:a16="http://schemas.microsoft.com/office/drawing/2014/main" id="{A785671F-500D-49C4-9749-56E0A151B2BC}"/>
              </a:ext>
            </a:extLst>
          </p:cNvPr>
          <p:cNvSpPr/>
          <p:nvPr/>
        </p:nvSpPr>
        <p:spPr>
          <a:xfrm>
            <a:off x="5662232" y="2097826"/>
            <a:ext cx="1792690" cy="1030537"/>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6" name="Rectangle: Rounded Corners 15">
            <a:extLst>
              <a:ext uri="{FF2B5EF4-FFF2-40B4-BE49-F238E27FC236}">
                <a16:creationId xmlns:a16="http://schemas.microsoft.com/office/drawing/2014/main" id="{6EE88F1C-148C-4475-8939-F8826A5601CD}"/>
              </a:ext>
            </a:extLst>
          </p:cNvPr>
          <p:cNvSpPr/>
          <p:nvPr/>
        </p:nvSpPr>
        <p:spPr>
          <a:xfrm>
            <a:off x="7513768" y="1352550"/>
            <a:ext cx="1403410" cy="876975"/>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7" name="Rectangle: Rounded Corners 16">
            <a:extLst>
              <a:ext uri="{FF2B5EF4-FFF2-40B4-BE49-F238E27FC236}">
                <a16:creationId xmlns:a16="http://schemas.microsoft.com/office/drawing/2014/main" id="{CB46587B-8B2D-4A7E-8C15-D0AED9DD98E9}"/>
              </a:ext>
            </a:extLst>
          </p:cNvPr>
          <p:cNvSpPr/>
          <p:nvPr/>
        </p:nvSpPr>
        <p:spPr>
          <a:xfrm>
            <a:off x="9169992" y="1791037"/>
            <a:ext cx="1498892" cy="876975"/>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8" name="Rectangle: Rounded Corners 17">
            <a:extLst>
              <a:ext uri="{FF2B5EF4-FFF2-40B4-BE49-F238E27FC236}">
                <a16:creationId xmlns:a16="http://schemas.microsoft.com/office/drawing/2014/main" id="{EE70C8FC-5F0D-4CBE-93BB-933301002A6A}"/>
              </a:ext>
            </a:extLst>
          </p:cNvPr>
          <p:cNvSpPr/>
          <p:nvPr/>
        </p:nvSpPr>
        <p:spPr>
          <a:xfrm>
            <a:off x="8081104" y="4459049"/>
            <a:ext cx="1886381" cy="876975"/>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9" name="Rectangle: Rounded Corners 18">
            <a:extLst>
              <a:ext uri="{FF2B5EF4-FFF2-40B4-BE49-F238E27FC236}">
                <a16:creationId xmlns:a16="http://schemas.microsoft.com/office/drawing/2014/main" id="{08F1F6D0-ADE3-4C25-BBC3-785A311F8C6A}"/>
              </a:ext>
            </a:extLst>
          </p:cNvPr>
          <p:cNvSpPr/>
          <p:nvPr/>
        </p:nvSpPr>
        <p:spPr>
          <a:xfrm>
            <a:off x="9891096" y="5605085"/>
            <a:ext cx="1633109" cy="1102631"/>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pic>
        <p:nvPicPr>
          <p:cNvPr id="4098" name="Picture 2" descr="Black and white image of the original Meredith College located in downtown Raleigh.">
            <a:extLst>
              <a:ext uri="{FF2B5EF4-FFF2-40B4-BE49-F238E27FC236}">
                <a16:creationId xmlns:a16="http://schemas.microsoft.com/office/drawing/2014/main" id="{B38D5628-37EB-4F94-8EAA-F226B2DAE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546" y="3538158"/>
            <a:ext cx="5379372" cy="33198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AFBC4FF0-1F77-4988-A077-7FB67D90E388}"/>
              </a:ext>
            </a:extLst>
          </p:cNvPr>
          <p:cNvPicPr>
            <a:picLocks noChangeAspect="1"/>
          </p:cNvPicPr>
          <p:nvPr/>
        </p:nvPicPr>
        <p:blipFill>
          <a:blip r:embed="rId5"/>
          <a:stretch>
            <a:fillRect/>
          </a:stretch>
        </p:blipFill>
        <p:spPr>
          <a:xfrm>
            <a:off x="8917178" y="599493"/>
            <a:ext cx="2958473" cy="30604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a:extLst>
              <a:ext uri="{FF2B5EF4-FFF2-40B4-BE49-F238E27FC236}">
                <a16:creationId xmlns:a16="http://schemas.microsoft.com/office/drawing/2014/main" id="{45BAC4EB-2131-4116-856E-BEE5791BF141}"/>
              </a:ext>
            </a:extLst>
          </p:cNvPr>
          <p:cNvPicPr>
            <a:picLocks noChangeAspect="1"/>
          </p:cNvPicPr>
          <p:nvPr/>
        </p:nvPicPr>
        <p:blipFill>
          <a:blip r:embed="rId6"/>
          <a:stretch>
            <a:fillRect/>
          </a:stretch>
        </p:blipFill>
        <p:spPr>
          <a:xfrm>
            <a:off x="7406075" y="1143521"/>
            <a:ext cx="3756952" cy="2360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Rectangle: Rounded Corners 22">
            <a:extLst>
              <a:ext uri="{FF2B5EF4-FFF2-40B4-BE49-F238E27FC236}">
                <a16:creationId xmlns:a16="http://schemas.microsoft.com/office/drawing/2014/main" id="{E7ABD626-A3FC-4CFF-8AAB-B5A977C4050F}"/>
              </a:ext>
            </a:extLst>
          </p:cNvPr>
          <p:cNvSpPr/>
          <p:nvPr/>
        </p:nvSpPr>
        <p:spPr>
          <a:xfrm>
            <a:off x="5015987" y="4847441"/>
            <a:ext cx="1408110" cy="1102631"/>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2" name="Group 1">
            <a:extLst>
              <a:ext uri="{FF2B5EF4-FFF2-40B4-BE49-F238E27FC236}">
                <a16:creationId xmlns:a16="http://schemas.microsoft.com/office/drawing/2014/main" id="{C51B7368-B3C7-47C3-9062-68C7AEF1B68F}"/>
              </a:ext>
            </a:extLst>
          </p:cNvPr>
          <p:cNvGrpSpPr/>
          <p:nvPr/>
        </p:nvGrpSpPr>
        <p:grpSpPr>
          <a:xfrm>
            <a:off x="19509" y="1210230"/>
            <a:ext cx="8366989" cy="5619611"/>
            <a:chOff x="75047" y="1216647"/>
            <a:chExt cx="8366989" cy="5619611"/>
          </a:xfrm>
        </p:grpSpPr>
        <p:sp>
          <p:nvSpPr>
            <p:cNvPr id="22" name="Rectangle: Rounded Corners 21">
              <a:extLst>
                <a:ext uri="{FF2B5EF4-FFF2-40B4-BE49-F238E27FC236}">
                  <a16:creationId xmlns:a16="http://schemas.microsoft.com/office/drawing/2014/main" id="{32D37F10-A976-4E89-A6BD-DA70CA7A78A8}"/>
                </a:ext>
              </a:extLst>
            </p:cNvPr>
            <p:cNvSpPr/>
            <p:nvPr/>
          </p:nvSpPr>
          <p:spPr>
            <a:xfrm>
              <a:off x="75047" y="1352550"/>
              <a:ext cx="1700214" cy="781050"/>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pic>
          <p:nvPicPr>
            <p:cNvPr id="24" name="Picture 23">
              <a:extLst>
                <a:ext uri="{FF2B5EF4-FFF2-40B4-BE49-F238E27FC236}">
                  <a16:creationId xmlns:a16="http://schemas.microsoft.com/office/drawing/2014/main" id="{88B16C5C-6698-48A3-A1CA-C4D0B367790A}"/>
                </a:ext>
              </a:extLst>
            </p:cNvPr>
            <p:cNvPicPr>
              <a:picLocks noChangeAspect="1"/>
            </p:cNvPicPr>
            <p:nvPr/>
          </p:nvPicPr>
          <p:blipFill>
            <a:blip r:embed="rId7"/>
            <a:stretch>
              <a:fillRect/>
            </a:stretch>
          </p:blipFill>
          <p:spPr>
            <a:xfrm>
              <a:off x="3579756" y="1216647"/>
              <a:ext cx="4862280" cy="56196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4" name="Picture 3">
            <a:extLst>
              <a:ext uri="{FF2B5EF4-FFF2-40B4-BE49-F238E27FC236}">
                <a16:creationId xmlns:a16="http://schemas.microsoft.com/office/drawing/2014/main" id="{9FEE5312-2DD4-4E7B-B4F6-9C9151970789}"/>
              </a:ext>
            </a:extLst>
          </p:cNvPr>
          <p:cNvPicPr>
            <a:picLocks noChangeAspect="1"/>
          </p:cNvPicPr>
          <p:nvPr/>
        </p:nvPicPr>
        <p:blipFill>
          <a:blip r:embed="rId8"/>
          <a:stretch>
            <a:fillRect/>
          </a:stretch>
        </p:blipFill>
        <p:spPr>
          <a:xfrm>
            <a:off x="10031362" y="2748226"/>
            <a:ext cx="2065089" cy="21362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9F8D9914-6A46-43B7-B493-1A735026594D}"/>
              </a:ext>
            </a:extLst>
          </p:cNvPr>
          <p:cNvPicPr>
            <a:picLocks noChangeAspect="1"/>
          </p:cNvPicPr>
          <p:nvPr/>
        </p:nvPicPr>
        <p:blipFill>
          <a:blip r:embed="rId9"/>
          <a:stretch>
            <a:fillRect/>
          </a:stretch>
        </p:blipFill>
        <p:spPr>
          <a:xfrm>
            <a:off x="9906584" y="131410"/>
            <a:ext cx="2171132" cy="22459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24">
            <a:extLst>
              <a:ext uri="{FF2B5EF4-FFF2-40B4-BE49-F238E27FC236}">
                <a16:creationId xmlns:a16="http://schemas.microsoft.com/office/drawing/2014/main" id="{F203C5BD-207B-42B6-B76D-BDC69CF8B2F5}"/>
              </a:ext>
            </a:extLst>
          </p:cNvPr>
          <p:cNvSpPr txBox="1"/>
          <p:nvPr/>
        </p:nvSpPr>
        <p:spPr>
          <a:xfrm flipH="1">
            <a:off x="28317" y="6156400"/>
            <a:ext cx="8541824" cy="646331"/>
          </a:xfrm>
          <a:prstGeom prst="rect">
            <a:avLst/>
          </a:prstGeom>
          <a:noFill/>
        </p:spPr>
        <p:txBody>
          <a:bodyPr wrap="square" rtlCol="0">
            <a:spAutoFit/>
          </a:bodyPr>
          <a:lstStyle/>
          <a:p>
            <a:r>
              <a:rPr lang="en-US" sz="1200" dirty="0"/>
              <a:t>Retrieved: </a:t>
            </a:r>
            <a:r>
              <a:rPr lang="en-US" sz="1200" dirty="0">
                <a:hlinkClick r:id="rId10"/>
              </a:rPr>
              <a:t>www.meredith.edu/news/meredith-college-timeline</a:t>
            </a:r>
            <a:r>
              <a:rPr lang="en-US" sz="1200" dirty="0"/>
              <a:t>, 2020</a:t>
            </a:r>
          </a:p>
          <a:p>
            <a:r>
              <a:rPr lang="en-US" sz="1200" dirty="0"/>
              <a:t>Retrieved: </a:t>
            </a:r>
            <a:r>
              <a:rPr lang="en-US" sz="1200" dirty="0">
                <a:hlinkClick r:id="rId11"/>
              </a:rPr>
              <a:t>infotogo.meredith.edu/</a:t>
            </a:r>
            <a:r>
              <a:rPr lang="en-US" sz="1200" dirty="0" err="1">
                <a:hlinkClick r:id="rId11"/>
              </a:rPr>
              <a:t>archives_collegehistory</a:t>
            </a:r>
            <a:r>
              <a:rPr lang="en-US" sz="1200" dirty="0">
                <a:hlinkClick r:id="rId11"/>
              </a:rPr>
              <a:t>/</a:t>
            </a:r>
            <a:r>
              <a:rPr lang="en-US" sz="1200" dirty="0" err="1">
                <a:hlinkClick r:id="rId11"/>
              </a:rPr>
              <a:t>arch_immortalten</a:t>
            </a:r>
            <a:r>
              <a:rPr lang="en-US" sz="1200" dirty="0"/>
              <a:t>, 2020</a:t>
            </a:r>
          </a:p>
          <a:p>
            <a:r>
              <a:rPr lang="en-US" sz="1200" dirty="0"/>
              <a:t>Retrieved: </a:t>
            </a:r>
            <a:r>
              <a:rPr lang="en-US" sz="1200" dirty="0">
                <a:hlinkClick r:id="rId12"/>
              </a:rPr>
              <a:t>http://www.ncmarkers.com/Markers.aspx?MarkerId=H-38</a:t>
            </a:r>
            <a:r>
              <a:rPr lang="en-US" sz="1200" dirty="0"/>
              <a:t>, 2020</a:t>
            </a:r>
          </a:p>
        </p:txBody>
      </p:sp>
    </p:spTree>
    <p:extLst>
      <p:ext uri="{BB962C8B-B14F-4D97-AF65-F5344CB8AC3E}">
        <p14:creationId xmlns:p14="http://schemas.microsoft.com/office/powerpoint/2010/main" val="342257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09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746947E-F273-41F3-ABC1-2E52576D53BB}"/>
              </a:ext>
            </a:extLst>
          </p:cNvPr>
          <p:cNvSpPr>
            <a:spLocks noGrp="1"/>
          </p:cNvSpPr>
          <p:nvPr>
            <p:ph type="pic" sz="quarter" idx="10"/>
          </p:nvPr>
        </p:nvSpPr>
        <p:spPr/>
      </p:sp>
      <p:sp>
        <p:nvSpPr>
          <p:cNvPr id="5" name="TextBox 4">
            <a:extLst>
              <a:ext uri="{FF2B5EF4-FFF2-40B4-BE49-F238E27FC236}">
                <a16:creationId xmlns:a16="http://schemas.microsoft.com/office/drawing/2014/main" id="{38D3AF8E-64CB-4A9E-8F0D-B2A79C083FEA}"/>
              </a:ext>
            </a:extLst>
          </p:cNvPr>
          <p:cNvSpPr txBox="1"/>
          <p:nvPr/>
        </p:nvSpPr>
        <p:spPr>
          <a:xfrm>
            <a:off x="1978866" y="2153875"/>
            <a:ext cx="5321954" cy="2550250"/>
          </a:xfrm>
          <a:prstGeom prst="rect">
            <a:avLst/>
          </a:prstGeom>
          <a:noFill/>
        </p:spPr>
        <p:txBody>
          <a:bodyPr wrap="square" lIns="0" rtlCol="0">
            <a:spAutoFit/>
          </a:bodyPr>
          <a:lstStyle/>
          <a:p>
            <a:pPr algn="ctr">
              <a:lnSpc>
                <a:spcPct val="80000"/>
              </a:lnSpc>
            </a:pPr>
            <a:r>
              <a:rPr lang="en-US" sz="6600" b="1" dirty="0">
                <a:latin typeface="+mj-lt"/>
                <a:ea typeface="Bebas Neue" charset="0"/>
                <a:cs typeface="Bebas Neue" charset="0"/>
              </a:rPr>
              <a:t>Distinctive Senior Leadership</a:t>
            </a:r>
          </a:p>
        </p:txBody>
      </p:sp>
    </p:spTree>
    <p:extLst>
      <p:ext uri="{BB962C8B-B14F-4D97-AF65-F5344CB8AC3E}">
        <p14:creationId xmlns:p14="http://schemas.microsoft.com/office/powerpoint/2010/main" val="2015029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6CA7454-2268-42E5-A302-FC824E128635}"/>
              </a:ext>
            </a:extLst>
          </p:cNvPr>
          <p:cNvPicPr>
            <a:picLocks noChangeAspect="1"/>
          </p:cNvPicPr>
          <p:nvPr/>
        </p:nvPicPr>
        <p:blipFill rotWithShape="1">
          <a:blip r:embed="rId3"/>
          <a:srcRect b="53120"/>
          <a:stretch/>
        </p:blipFill>
        <p:spPr>
          <a:xfrm>
            <a:off x="5594654" y="55192"/>
            <a:ext cx="6334419" cy="1798156"/>
          </a:xfrm>
          <a:prstGeom prst="rect">
            <a:avLst/>
          </a:prstGeom>
        </p:spPr>
      </p:pic>
      <p:grpSp>
        <p:nvGrpSpPr>
          <p:cNvPr id="27" name="Group 26">
            <a:extLst>
              <a:ext uri="{FF2B5EF4-FFF2-40B4-BE49-F238E27FC236}">
                <a16:creationId xmlns:a16="http://schemas.microsoft.com/office/drawing/2014/main" id="{E48288A5-9E3C-4097-A8D9-E7F46C6E5EA7}"/>
              </a:ext>
            </a:extLst>
          </p:cNvPr>
          <p:cNvGrpSpPr/>
          <p:nvPr/>
        </p:nvGrpSpPr>
        <p:grpSpPr>
          <a:xfrm>
            <a:off x="262927" y="3991964"/>
            <a:ext cx="3688031" cy="3097036"/>
            <a:chOff x="262927" y="3760964"/>
            <a:chExt cx="3688031" cy="3097036"/>
          </a:xfrm>
        </p:grpSpPr>
        <p:pic>
          <p:nvPicPr>
            <p:cNvPr id="24" name="Picture 23">
              <a:extLst>
                <a:ext uri="{FF2B5EF4-FFF2-40B4-BE49-F238E27FC236}">
                  <a16:creationId xmlns:a16="http://schemas.microsoft.com/office/drawing/2014/main" id="{7A24DBA2-BB1C-4562-B0FA-34F3904C27B1}"/>
                </a:ext>
              </a:extLst>
            </p:cNvPr>
            <p:cNvPicPr>
              <a:picLocks noChangeAspect="1"/>
            </p:cNvPicPr>
            <p:nvPr/>
          </p:nvPicPr>
          <p:blipFill>
            <a:blip r:embed="rId4"/>
            <a:stretch>
              <a:fillRect/>
            </a:stretch>
          </p:blipFill>
          <p:spPr>
            <a:xfrm>
              <a:off x="262927" y="3760964"/>
              <a:ext cx="3688031" cy="3097036"/>
            </a:xfrm>
            <a:prstGeom prst="rect">
              <a:avLst/>
            </a:prstGeom>
          </p:spPr>
        </p:pic>
        <p:grpSp>
          <p:nvGrpSpPr>
            <p:cNvPr id="3" name="Group 2">
              <a:extLst>
                <a:ext uri="{FF2B5EF4-FFF2-40B4-BE49-F238E27FC236}">
                  <a16:creationId xmlns:a16="http://schemas.microsoft.com/office/drawing/2014/main" id="{5004D76B-7997-43B0-A58A-8D9BA91BFE5B}"/>
                </a:ext>
              </a:extLst>
            </p:cNvPr>
            <p:cNvGrpSpPr/>
            <p:nvPr/>
          </p:nvGrpSpPr>
          <p:grpSpPr>
            <a:xfrm>
              <a:off x="602982" y="3761551"/>
              <a:ext cx="3064761" cy="2363981"/>
              <a:chOff x="1779812" y="3750982"/>
              <a:chExt cx="3064761" cy="2363981"/>
            </a:xfrm>
          </p:grpSpPr>
          <p:sp>
            <p:nvSpPr>
              <p:cNvPr id="6" name="TextBox 5"/>
              <p:cNvSpPr txBox="1"/>
              <p:nvPr/>
            </p:nvSpPr>
            <p:spPr>
              <a:xfrm>
                <a:off x="1779812" y="3750982"/>
                <a:ext cx="3064761" cy="535531"/>
              </a:xfrm>
              <a:prstGeom prst="rect">
                <a:avLst/>
              </a:prstGeom>
              <a:noFill/>
            </p:spPr>
            <p:txBody>
              <a:bodyPr wrap="square" lIns="0" rIns="0" rtlCol="0">
                <a:spAutoFit/>
              </a:bodyPr>
              <a:lstStyle/>
              <a:p>
                <a:pPr>
                  <a:lnSpc>
                    <a:spcPct val="90000"/>
                  </a:lnSpc>
                </a:pPr>
                <a:r>
                  <a:rPr lang="en-US" sz="3200" dirty="0">
                    <a:latin typeface="Montserrat" charset="0"/>
                    <a:ea typeface="Montserrat" charset="0"/>
                    <a:cs typeface="Montserrat" charset="0"/>
                  </a:rPr>
                  <a:t>Board of Trustees</a:t>
                </a:r>
              </a:p>
            </p:txBody>
          </p:sp>
          <p:sp>
            <p:nvSpPr>
              <p:cNvPr id="7" name="TextBox 6"/>
              <p:cNvSpPr txBox="1"/>
              <p:nvPr/>
            </p:nvSpPr>
            <p:spPr>
              <a:xfrm>
                <a:off x="1927449" y="4128009"/>
                <a:ext cx="2769486" cy="1986954"/>
              </a:xfrm>
              <a:prstGeom prst="rect">
                <a:avLst/>
              </a:prstGeom>
              <a:noFill/>
            </p:spPr>
            <p:txBody>
              <a:bodyPr wrap="square" lIns="0" rIns="0" rtlCol="0">
                <a:spAutoFit/>
              </a:bodyPr>
              <a:lstStyle/>
              <a:p>
                <a:pPr marL="171450" indent="-171450">
                  <a:lnSpc>
                    <a:spcPct val="130000"/>
                  </a:lnSpc>
                  <a:buFont typeface="Arial" panose="020B0604020202020204" pitchFamily="34" charset="0"/>
                  <a:buChar char="•"/>
                </a:pPr>
                <a:r>
                  <a:rPr lang="en-US" sz="1600" dirty="0">
                    <a:solidFill>
                      <a:schemeClr val="tx1">
                        <a:alpha val="70000"/>
                      </a:schemeClr>
                    </a:solidFill>
                  </a:rPr>
                  <a:t>35 members</a:t>
                </a:r>
              </a:p>
              <a:p>
                <a:pPr marL="171450" indent="-171450">
                  <a:lnSpc>
                    <a:spcPct val="130000"/>
                  </a:lnSpc>
                  <a:buFont typeface="Arial" panose="020B0604020202020204" pitchFamily="34" charset="0"/>
                  <a:buChar char="•"/>
                </a:pPr>
                <a:r>
                  <a:rPr lang="en-US" sz="1600" dirty="0">
                    <a:solidFill>
                      <a:schemeClr val="tx1">
                        <a:alpha val="70000"/>
                      </a:schemeClr>
                    </a:solidFill>
                  </a:rPr>
                  <a:t>25 of which are Meredith College alumni</a:t>
                </a:r>
              </a:p>
              <a:p>
                <a:pPr marL="171450" indent="-171450">
                  <a:lnSpc>
                    <a:spcPct val="130000"/>
                  </a:lnSpc>
                  <a:buFont typeface="Arial" panose="020B0604020202020204" pitchFamily="34" charset="0"/>
                  <a:buChar char="•"/>
                </a:pPr>
                <a:r>
                  <a:rPr lang="en-US" sz="1600" dirty="0">
                    <a:solidFill>
                      <a:schemeClr val="tx1">
                        <a:alpha val="70000"/>
                      </a:schemeClr>
                    </a:solidFill>
                  </a:rPr>
                  <a:t>Chair, Vice Chair, and Previous Chair are all Meredith College Graduates</a:t>
                </a:r>
              </a:p>
            </p:txBody>
          </p:sp>
        </p:grpSp>
      </p:grpSp>
      <p:grpSp>
        <p:nvGrpSpPr>
          <p:cNvPr id="15" name="Group 14">
            <a:extLst>
              <a:ext uri="{FF2B5EF4-FFF2-40B4-BE49-F238E27FC236}">
                <a16:creationId xmlns:a16="http://schemas.microsoft.com/office/drawing/2014/main" id="{0922F194-7367-49E9-BE90-988739E67168}"/>
              </a:ext>
            </a:extLst>
          </p:cNvPr>
          <p:cNvGrpSpPr/>
          <p:nvPr/>
        </p:nvGrpSpPr>
        <p:grpSpPr>
          <a:xfrm>
            <a:off x="4232935" y="55192"/>
            <a:ext cx="7696138" cy="7033808"/>
            <a:chOff x="4232935" y="55192"/>
            <a:chExt cx="7696138" cy="7033808"/>
          </a:xfrm>
        </p:grpSpPr>
        <p:pic>
          <p:nvPicPr>
            <p:cNvPr id="32" name="Picture 31">
              <a:extLst>
                <a:ext uri="{FF2B5EF4-FFF2-40B4-BE49-F238E27FC236}">
                  <a16:creationId xmlns:a16="http://schemas.microsoft.com/office/drawing/2014/main" id="{FDF0E5D5-B04A-4251-AB16-03686A348C24}"/>
                </a:ext>
              </a:extLst>
            </p:cNvPr>
            <p:cNvPicPr>
              <a:picLocks noChangeAspect="1"/>
            </p:cNvPicPr>
            <p:nvPr/>
          </p:nvPicPr>
          <p:blipFill>
            <a:blip r:embed="rId3"/>
            <a:stretch>
              <a:fillRect/>
            </a:stretch>
          </p:blipFill>
          <p:spPr>
            <a:xfrm>
              <a:off x="5594654" y="55192"/>
              <a:ext cx="6334419" cy="3835698"/>
            </a:xfrm>
            <a:prstGeom prst="rect">
              <a:avLst/>
            </a:prstGeom>
          </p:spPr>
        </p:pic>
        <p:grpSp>
          <p:nvGrpSpPr>
            <p:cNvPr id="28" name="Group 27">
              <a:extLst>
                <a:ext uri="{FF2B5EF4-FFF2-40B4-BE49-F238E27FC236}">
                  <a16:creationId xmlns:a16="http://schemas.microsoft.com/office/drawing/2014/main" id="{F865FA1D-55A7-45EC-AC25-F4D0A01DAD83}"/>
                </a:ext>
              </a:extLst>
            </p:cNvPr>
            <p:cNvGrpSpPr/>
            <p:nvPr/>
          </p:nvGrpSpPr>
          <p:grpSpPr>
            <a:xfrm>
              <a:off x="4232935" y="3991964"/>
              <a:ext cx="3970008" cy="3097036"/>
              <a:chOff x="4232935" y="3760964"/>
              <a:chExt cx="3970008" cy="3097036"/>
            </a:xfrm>
          </p:grpSpPr>
          <p:pic>
            <p:nvPicPr>
              <p:cNvPr id="23" name="Picture 22">
                <a:extLst>
                  <a:ext uri="{FF2B5EF4-FFF2-40B4-BE49-F238E27FC236}">
                    <a16:creationId xmlns:a16="http://schemas.microsoft.com/office/drawing/2014/main" id="{A4C24A61-0BC8-4A0F-8EED-3D62790B0ECA}"/>
                  </a:ext>
                </a:extLst>
              </p:cNvPr>
              <p:cNvPicPr>
                <a:picLocks noChangeAspect="1"/>
              </p:cNvPicPr>
              <p:nvPr/>
            </p:nvPicPr>
            <p:blipFill>
              <a:blip r:embed="rId4"/>
              <a:stretch>
                <a:fillRect/>
              </a:stretch>
            </p:blipFill>
            <p:spPr>
              <a:xfrm>
                <a:off x="4232935" y="3760964"/>
                <a:ext cx="3688031" cy="3097036"/>
              </a:xfrm>
              <a:prstGeom prst="rect">
                <a:avLst/>
              </a:prstGeom>
            </p:spPr>
          </p:pic>
          <p:grpSp>
            <p:nvGrpSpPr>
              <p:cNvPr id="4" name="Group 3">
                <a:extLst>
                  <a:ext uri="{FF2B5EF4-FFF2-40B4-BE49-F238E27FC236}">
                    <a16:creationId xmlns:a16="http://schemas.microsoft.com/office/drawing/2014/main" id="{1AA636AA-6112-436F-A098-60B071881A69}"/>
                  </a:ext>
                </a:extLst>
              </p:cNvPr>
              <p:cNvGrpSpPr/>
              <p:nvPr/>
            </p:nvGrpSpPr>
            <p:grpSpPr>
              <a:xfrm>
                <a:off x="4395231" y="3760964"/>
                <a:ext cx="3807712" cy="2351872"/>
                <a:chOff x="4992210" y="3761551"/>
                <a:chExt cx="3807712" cy="2351872"/>
              </a:xfrm>
            </p:grpSpPr>
            <p:sp>
              <p:nvSpPr>
                <p:cNvPr id="8" name="TextBox 7"/>
                <p:cNvSpPr txBox="1"/>
                <p:nvPr/>
              </p:nvSpPr>
              <p:spPr>
                <a:xfrm>
                  <a:off x="4992210" y="3761551"/>
                  <a:ext cx="3807712" cy="535531"/>
                </a:xfrm>
                <a:prstGeom prst="rect">
                  <a:avLst/>
                </a:prstGeom>
                <a:noFill/>
              </p:spPr>
              <p:txBody>
                <a:bodyPr wrap="square" lIns="0" rIns="0" rtlCol="0">
                  <a:spAutoFit/>
                </a:bodyPr>
                <a:lstStyle/>
                <a:p>
                  <a:pPr>
                    <a:lnSpc>
                      <a:spcPct val="90000"/>
                    </a:lnSpc>
                  </a:pPr>
                  <a:r>
                    <a:rPr lang="en-US" sz="3200" dirty="0">
                      <a:latin typeface="Montserrat" charset="0"/>
                      <a:ea typeface="Montserrat" charset="0"/>
                      <a:cs typeface="Montserrat" charset="0"/>
                    </a:rPr>
                    <a:t>Executive Leadership</a:t>
                  </a:r>
                </a:p>
              </p:txBody>
            </p:sp>
            <p:sp>
              <p:nvSpPr>
                <p:cNvPr id="9" name="TextBox 8"/>
                <p:cNvSpPr txBox="1"/>
                <p:nvPr/>
              </p:nvSpPr>
              <p:spPr>
                <a:xfrm>
                  <a:off x="5139848" y="4126469"/>
                  <a:ext cx="2440873" cy="1986954"/>
                </a:xfrm>
                <a:prstGeom prst="rect">
                  <a:avLst/>
                </a:prstGeom>
                <a:noFill/>
              </p:spPr>
              <p:txBody>
                <a:bodyPr wrap="square" lIns="0" rIns="0" rtlCol="0">
                  <a:spAutoFit/>
                </a:bodyPr>
                <a:lstStyle/>
                <a:p>
                  <a:pPr marL="171450" indent="-171450">
                    <a:lnSpc>
                      <a:spcPct val="130000"/>
                    </a:lnSpc>
                    <a:buFont typeface="Arial" panose="020B0604020202020204" pitchFamily="34" charset="0"/>
                    <a:buChar char="•"/>
                  </a:pPr>
                  <a:r>
                    <a:rPr lang="en-US" sz="1600" dirty="0">
                      <a:solidFill>
                        <a:schemeClr val="tx1">
                          <a:alpha val="70000"/>
                        </a:schemeClr>
                      </a:solidFill>
                    </a:rPr>
                    <a:t>8 members</a:t>
                  </a:r>
                </a:p>
                <a:p>
                  <a:pPr marL="171450" indent="-171450">
                    <a:lnSpc>
                      <a:spcPct val="130000"/>
                    </a:lnSpc>
                    <a:buFont typeface="Arial" panose="020B0604020202020204" pitchFamily="34" charset="0"/>
                    <a:buChar char="•"/>
                  </a:pPr>
                  <a:r>
                    <a:rPr lang="en-US" sz="1600" dirty="0">
                      <a:solidFill>
                        <a:schemeClr val="tx1">
                          <a:alpha val="70000"/>
                        </a:schemeClr>
                      </a:solidFill>
                    </a:rPr>
                    <a:t>Efficient communication</a:t>
                  </a:r>
                </a:p>
                <a:p>
                  <a:pPr marL="171450" indent="-171450">
                    <a:lnSpc>
                      <a:spcPct val="130000"/>
                    </a:lnSpc>
                    <a:buFont typeface="Arial" panose="020B0604020202020204" pitchFamily="34" charset="0"/>
                    <a:buChar char="•"/>
                  </a:pPr>
                  <a:r>
                    <a:rPr lang="en-US" sz="1600" dirty="0">
                      <a:solidFill>
                        <a:schemeClr val="tx1">
                          <a:alpha val="70000"/>
                        </a:schemeClr>
                      </a:solidFill>
                    </a:rPr>
                    <a:t>Members from administration and academic departmental heads</a:t>
                  </a:r>
                </a:p>
              </p:txBody>
            </p:sp>
          </p:grpSp>
        </p:grpSp>
      </p:grpSp>
      <p:grpSp>
        <p:nvGrpSpPr>
          <p:cNvPr id="29" name="Group 28">
            <a:extLst>
              <a:ext uri="{FF2B5EF4-FFF2-40B4-BE49-F238E27FC236}">
                <a16:creationId xmlns:a16="http://schemas.microsoft.com/office/drawing/2014/main" id="{11862A15-C577-4E87-8B8B-877CEC332F0F}"/>
              </a:ext>
            </a:extLst>
          </p:cNvPr>
          <p:cNvGrpSpPr/>
          <p:nvPr/>
        </p:nvGrpSpPr>
        <p:grpSpPr>
          <a:xfrm>
            <a:off x="8202943" y="3991964"/>
            <a:ext cx="3688031" cy="3097036"/>
            <a:chOff x="8202943" y="3760964"/>
            <a:chExt cx="3688031" cy="3097036"/>
          </a:xfrm>
        </p:grpSpPr>
        <p:pic>
          <p:nvPicPr>
            <p:cNvPr id="25" name="Picture 24">
              <a:extLst>
                <a:ext uri="{FF2B5EF4-FFF2-40B4-BE49-F238E27FC236}">
                  <a16:creationId xmlns:a16="http://schemas.microsoft.com/office/drawing/2014/main" id="{C2A3A6A6-718A-47E3-B347-915419B26A96}"/>
                </a:ext>
              </a:extLst>
            </p:cNvPr>
            <p:cNvPicPr>
              <a:picLocks noChangeAspect="1"/>
            </p:cNvPicPr>
            <p:nvPr/>
          </p:nvPicPr>
          <p:blipFill>
            <a:blip r:embed="rId4"/>
            <a:stretch>
              <a:fillRect/>
            </a:stretch>
          </p:blipFill>
          <p:spPr>
            <a:xfrm>
              <a:off x="8202943" y="3760964"/>
              <a:ext cx="3688031" cy="3097036"/>
            </a:xfrm>
            <a:prstGeom prst="rect">
              <a:avLst/>
            </a:prstGeom>
          </p:spPr>
        </p:pic>
        <p:grpSp>
          <p:nvGrpSpPr>
            <p:cNvPr id="21" name="Group 20">
              <a:extLst>
                <a:ext uri="{FF2B5EF4-FFF2-40B4-BE49-F238E27FC236}">
                  <a16:creationId xmlns:a16="http://schemas.microsoft.com/office/drawing/2014/main" id="{6354F526-2A66-45DA-B8C0-260014EB35E3}"/>
                </a:ext>
              </a:extLst>
            </p:cNvPr>
            <p:cNvGrpSpPr/>
            <p:nvPr/>
          </p:nvGrpSpPr>
          <p:grpSpPr>
            <a:xfrm>
              <a:off x="8669052" y="3760964"/>
              <a:ext cx="3221922" cy="2202398"/>
              <a:chOff x="8799923" y="3750981"/>
              <a:chExt cx="3221922" cy="2202398"/>
            </a:xfrm>
          </p:grpSpPr>
          <p:sp>
            <p:nvSpPr>
              <p:cNvPr id="10" name="TextBox 9"/>
              <p:cNvSpPr txBox="1"/>
              <p:nvPr/>
            </p:nvSpPr>
            <p:spPr>
              <a:xfrm>
                <a:off x="8799923" y="3750981"/>
                <a:ext cx="3064762" cy="535531"/>
              </a:xfrm>
              <a:prstGeom prst="rect">
                <a:avLst/>
              </a:prstGeom>
              <a:noFill/>
            </p:spPr>
            <p:txBody>
              <a:bodyPr wrap="square" lIns="0" rIns="0" rtlCol="0">
                <a:spAutoFit/>
              </a:bodyPr>
              <a:lstStyle/>
              <a:p>
                <a:pPr>
                  <a:lnSpc>
                    <a:spcPct val="90000"/>
                  </a:lnSpc>
                </a:pPr>
                <a:r>
                  <a:rPr lang="en-US" sz="3200" dirty="0">
                    <a:latin typeface="Montserrat" charset="0"/>
                    <a:ea typeface="Montserrat" charset="0"/>
                    <a:cs typeface="Montserrat" charset="0"/>
                  </a:rPr>
                  <a:t>Longevity </a:t>
                </a:r>
              </a:p>
            </p:txBody>
          </p:sp>
          <p:sp>
            <p:nvSpPr>
              <p:cNvPr id="11" name="TextBox 10"/>
              <p:cNvSpPr txBox="1"/>
              <p:nvPr/>
            </p:nvSpPr>
            <p:spPr>
              <a:xfrm>
                <a:off x="8947559" y="4286512"/>
                <a:ext cx="3074286" cy="1666867"/>
              </a:xfrm>
              <a:prstGeom prst="rect">
                <a:avLst/>
              </a:prstGeom>
              <a:noFill/>
            </p:spPr>
            <p:txBody>
              <a:bodyPr wrap="square" lIns="0" rIns="0" rtlCol="0">
                <a:spAutoFit/>
              </a:bodyPr>
              <a:lstStyle/>
              <a:p>
                <a:pPr marL="171450" indent="-171450">
                  <a:lnSpc>
                    <a:spcPct val="130000"/>
                  </a:lnSpc>
                  <a:buFont typeface="Arial" panose="020B0604020202020204" pitchFamily="34" charset="0"/>
                  <a:buChar char="•"/>
                </a:pPr>
                <a:r>
                  <a:rPr lang="en-US" sz="1600" dirty="0">
                    <a:solidFill>
                      <a:schemeClr val="tx1">
                        <a:alpha val="70000"/>
                      </a:schemeClr>
                    </a:solidFill>
                  </a:rPr>
                  <a:t>8 presidents of the college between 1899 – present</a:t>
                </a:r>
              </a:p>
              <a:p>
                <a:pPr marL="171450" indent="-171450">
                  <a:lnSpc>
                    <a:spcPct val="130000"/>
                  </a:lnSpc>
                  <a:buFont typeface="Arial" panose="020B0604020202020204" pitchFamily="34" charset="0"/>
                  <a:buChar char="•"/>
                </a:pPr>
                <a:r>
                  <a:rPr lang="en-US" sz="1600" dirty="0">
                    <a:solidFill>
                      <a:schemeClr val="tx1">
                        <a:alpha val="70000"/>
                      </a:schemeClr>
                    </a:solidFill>
                  </a:rPr>
                  <a:t>Each President has met or exceeded goals for endowment growth and campus expansion</a:t>
                </a:r>
              </a:p>
            </p:txBody>
          </p:sp>
        </p:grpSp>
      </p:grpSp>
      <p:sp>
        <p:nvSpPr>
          <p:cNvPr id="2" name="Picture Placeholder 1"/>
          <p:cNvSpPr>
            <a:spLocks noGrp="1"/>
          </p:cNvSpPr>
          <p:nvPr>
            <p:ph type="pic" sz="quarter" idx="13"/>
          </p:nvPr>
        </p:nvSpPr>
        <p:spPr>
          <a:xfrm>
            <a:off x="914400" y="1"/>
            <a:ext cx="4490560" cy="3096449"/>
          </a:xfrm>
        </p:spPr>
      </p:sp>
      <p:pic>
        <p:nvPicPr>
          <p:cNvPr id="16" name="Picture Placeholder 4">
            <a:extLst>
              <a:ext uri="{FF2B5EF4-FFF2-40B4-BE49-F238E27FC236}">
                <a16:creationId xmlns:a16="http://schemas.microsoft.com/office/drawing/2014/main" id="{8A472391-67FA-4263-8BE8-19619499414E}"/>
              </a:ext>
            </a:extLst>
          </p:cNvPr>
          <p:cNvPicPr>
            <a:picLocks noChangeAspect="1"/>
          </p:cNvPicPr>
          <p:nvPr/>
        </p:nvPicPr>
        <p:blipFill>
          <a:blip r:embed="rId5"/>
          <a:srcRect t="4786" b="4786"/>
          <a:stretch>
            <a:fillRect/>
          </a:stretch>
        </p:blipFill>
        <p:spPr>
          <a:xfrm>
            <a:off x="914400" y="-5650"/>
            <a:ext cx="4490560" cy="2596450"/>
          </a:xfrm>
          <a:prstGeom prst="rect">
            <a:avLst/>
          </a:prstGeom>
          <a:pattFill prst="pct5">
            <a:fgClr>
              <a:schemeClr val="bg1">
                <a:lumMod val="75000"/>
              </a:schemeClr>
            </a:fgClr>
            <a:bgClr>
              <a:schemeClr val="bg1"/>
            </a:bgClr>
          </a:pattFill>
        </p:spPr>
      </p:pic>
      <p:sp>
        <p:nvSpPr>
          <p:cNvPr id="17" name="Rectangle 16">
            <a:extLst>
              <a:ext uri="{FF2B5EF4-FFF2-40B4-BE49-F238E27FC236}">
                <a16:creationId xmlns:a16="http://schemas.microsoft.com/office/drawing/2014/main" id="{67897E97-D6BB-42BE-9EB5-4E8FC5A2ED7B}"/>
              </a:ext>
            </a:extLst>
          </p:cNvPr>
          <p:cNvSpPr/>
          <p:nvPr/>
        </p:nvSpPr>
        <p:spPr>
          <a:xfrm>
            <a:off x="914399" y="2590800"/>
            <a:ext cx="2276475" cy="5151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latin typeface="Montserrat" charset="0"/>
                <a:ea typeface="Montserrat" charset="0"/>
                <a:cs typeface="Montserrat" charset="0"/>
              </a:rPr>
              <a:t>Dr. Jo Allen ‘80</a:t>
            </a:r>
          </a:p>
          <a:p>
            <a:r>
              <a:rPr lang="en-US" sz="900" dirty="0">
                <a:latin typeface="Montserrat" charset="0"/>
                <a:ea typeface="Montserrat" charset="0"/>
                <a:cs typeface="Montserrat" charset="0"/>
              </a:rPr>
              <a:t>President of Meredith College from 2011</a:t>
            </a:r>
          </a:p>
        </p:txBody>
      </p:sp>
      <p:sp>
        <p:nvSpPr>
          <p:cNvPr id="26" name="TextBox 25">
            <a:extLst>
              <a:ext uri="{FF2B5EF4-FFF2-40B4-BE49-F238E27FC236}">
                <a16:creationId xmlns:a16="http://schemas.microsoft.com/office/drawing/2014/main" id="{C4C49B86-2EEB-4935-A181-1E122F9A174B}"/>
              </a:ext>
            </a:extLst>
          </p:cNvPr>
          <p:cNvSpPr txBox="1"/>
          <p:nvPr/>
        </p:nvSpPr>
        <p:spPr>
          <a:xfrm flipH="1">
            <a:off x="28317" y="6530462"/>
            <a:ext cx="3688030" cy="276999"/>
          </a:xfrm>
          <a:prstGeom prst="rect">
            <a:avLst/>
          </a:prstGeom>
          <a:noFill/>
        </p:spPr>
        <p:txBody>
          <a:bodyPr wrap="square" rtlCol="0">
            <a:spAutoFit/>
          </a:bodyPr>
          <a:lstStyle/>
          <a:p>
            <a:r>
              <a:rPr lang="en-US" sz="1200" dirty="0"/>
              <a:t>Retrieved: </a:t>
            </a:r>
            <a:r>
              <a:rPr lang="en-US" sz="1200" dirty="0">
                <a:hlinkClick r:id="rId6"/>
              </a:rPr>
              <a:t>https://www.meredith.edu/president</a:t>
            </a:r>
            <a:r>
              <a:rPr lang="en-US" sz="1200" dirty="0"/>
              <a:t>, 2020</a:t>
            </a:r>
          </a:p>
        </p:txBody>
      </p:sp>
    </p:spTree>
    <p:extLst>
      <p:ext uri="{BB962C8B-B14F-4D97-AF65-F5344CB8AC3E}">
        <p14:creationId xmlns:p14="http://schemas.microsoft.com/office/powerpoint/2010/main" val="73488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ysClr val="window" lastClr="FFFFFF"/>
      </a:lt1>
      <a:dk2>
        <a:srgbClr val="000000"/>
      </a:dk2>
      <a:lt2>
        <a:srgbClr val="FFFFFF"/>
      </a:lt2>
      <a:accent1>
        <a:srgbClr val="C00000"/>
      </a:accent1>
      <a:accent2>
        <a:srgbClr val="E91E63"/>
      </a:accent2>
      <a:accent3>
        <a:srgbClr val="9C27B0"/>
      </a:accent3>
      <a:accent4>
        <a:srgbClr val="673AB7"/>
      </a:accent4>
      <a:accent5>
        <a:srgbClr val="3F51B5"/>
      </a:accent5>
      <a:accent6>
        <a:srgbClr val="2196F3"/>
      </a:accent6>
      <a:hlink>
        <a:srgbClr val="0563C1"/>
      </a:hlink>
      <a:folHlink>
        <a:srgbClr val="F44336"/>
      </a:folHlink>
    </a:clrScheme>
    <a:fontScheme name="Every">
      <a:majorFont>
        <a:latin typeface="Montserrat Extra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955B9AB17F84D4DA5844AE8E0F2995E" ma:contentTypeVersion="8" ma:contentTypeDescription="Create a new document." ma:contentTypeScope="" ma:versionID="0b7391e25e6ce814e999ec1d7a00f17d">
  <xsd:schema xmlns:xsd="http://www.w3.org/2001/XMLSchema" xmlns:xs="http://www.w3.org/2001/XMLSchema" xmlns:p="http://schemas.microsoft.com/office/2006/metadata/properties" xmlns:ns3="ad48e1f6-5397-4c83-8a5a-4cc5e4ccae47" targetNamespace="http://schemas.microsoft.com/office/2006/metadata/properties" ma:root="true" ma:fieldsID="0f93ba717e4b2286473551bda72d2ecb" ns3:_="">
    <xsd:import namespace="ad48e1f6-5397-4c83-8a5a-4cc5e4ccae4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48e1f6-5397-4c83-8a5a-4cc5e4ccae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9D6682-BAA2-4B10-9BA5-61B52981E091}">
  <ds:schemaRefs>
    <ds:schemaRef ds:uri="http://schemas.microsoft.com/sharepoint/v3/contenttype/forms"/>
  </ds:schemaRefs>
</ds:datastoreItem>
</file>

<file path=customXml/itemProps2.xml><?xml version="1.0" encoding="utf-8"?>
<ds:datastoreItem xmlns:ds="http://schemas.openxmlformats.org/officeDocument/2006/customXml" ds:itemID="{A7282EDE-8575-4A97-A923-5DBF39FCB2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48e1f6-5397-4c83-8a5a-4cc5e4ccae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41E406-1474-4CB2-9276-875673B6BDB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1239</TotalTime>
  <Words>4781</Words>
  <Application>Microsoft Office PowerPoint</Application>
  <PresentationFormat>Widescreen</PresentationFormat>
  <Paragraphs>279</Paragraphs>
  <Slides>21</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Montserrat</vt:lpstr>
      <vt:lpstr>Montserrat ExtraBold</vt:lpstr>
      <vt:lpstr>Montserrat Light</vt:lpstr>
      <vt:lpstr>Arial</vt:lpstr>
      <vt:lpstr>Arial Black</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dublin9design@gmail.com</dc:creator>
  <cp:lastModifiedBy>Lane, Emily Louise</cp:lastModifiedBy>
  <cp:revision>152</cp:revision>
  <dcterms:created xsi:type="dcterms:W3CDTF">2017-02-06T12:53:32Z</dcterms:created>
  <dcterms:modified xsi:type="dcterms:W3CDTF">2020-03-06T16:25:01Z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0x010100E955B9AB17F84D4DA5844AE8E0F2995E</vt:lpwstr>
  </property>
</Properties>
</file>