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8" r:id="rId3"/>
    <p:sldId id="261" r:id="rId4"/>
    <p:sldId id="263" r:id="rId5"/>
    <p:sldId id="264" r:id="rId6"/>
    <p:sldId id="265" r:id="rId7"/>
    <p:sldId id="266" r:id="rId8"/>
  </p:sldIdLst>
  <p:sldSz cx="9144000" cy="5143500" type="screen16x9"/>
  <p:notesSz cx="6858000" cy="9144000"/>
  <p:embeddedFontLst>
    <p:embeddedFont>
      <p:font typeface="Inria Serif" panose="020B0604020202020204" charset="0"/>
      <p:regular r:id="rId10"/>
      <p:bold r:id="rId11"/>
      <p:italic r:id="rId12"/>
      <p:boldItalic r:id="rId13"/>
    </p:embeddedFont>
    <p:embeddedFont>
      <p:font typeface="Inria Serif Light" panose="020B0604020202020204" charset="0"/>
      <p:regular r:id="rId14"/>
      <p:bold r:id="rId15"/>
      <p:italic r:id="rId16"/>
      <p:boldItalic r:id="rId17"/>
    </p:embeddedFont>
    <p:embeddedFont>
      <p:font typeface="Playfair Display Regular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99B925-C291-47D7-8493-B9FB7DC9C654}">
  <a:tblStyle styleId="{5D99B925-C291-47D7-8493-B9FB7DC9C6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77971" autoAdjust="0"/>
  </p:normalViewPr>
  <p:slideViewPr>
    <p:cSldViewPr snapToGrid="0">
      <p:cViewPr varScale="1">
        <p:scale>
          <a:sx n="97" d="100"/>
          <a:sy n="97" d="100"/>
        </p:scale>
        <p:origin x="51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Fischer, A. (2018). Using salesforce as a student information system SIS. </a:t>
            </a:r>
            <a:r>
              <a:rPr lang="en-US" sz="1800" dirty="0" err="1"/>
              <a:t>Youtube</a:t>
            </a:r>
            <a:r>
              <a:rPr lang="en-US" sz="1800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8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8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8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123 RF. (n.d.). Group of happy business people. 123rf. https://www.google.com.hk/url?sa=i&amp;url=https%3A%2F%2Fwww.123rf.com%2Fphoto_21668558_group-of-happy-business-people-with-placard-over-white-background.html&amp;psig=AOvVaw0XzaGKrqMLVnXu1Bai8NHz&amp;ust=1617625193969000&amp;source=images&amp;cd=vfe&amp;ved=0CAIQjRxqFwoTCMiyx8_J5O8CFQAAAAAdAAAAABAR</a:t>
            </a: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0" dirty="0"/>
              <a:t>123 RF. (n.d.). Group of happy business people. 123rf. https://www.google.com.hk/url?sa=i&amp;url=https%3A%2F%2Fwww.123rf.com%2Fphoto_21668558_group-of-happy-business-people-with-placard-over-white-background.html&amp;psig=AOvVaw0XzaGKrqMLVnXu1Bai8NHz&amp;ust=1617625193969000&amp;source=images&amp;cd=vfe&amp;ved=0CAIQjRxqFwoTCMiyx8_J5O8CFQAAAAAdAAAAA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Fischer, A. (2018). Using salesforce as a student information system SIS. </a:t>
            </a:r>
            <a:r>
              <a:rPr lang="en-US" dirty="0" err="1"/>
              <a:t>Youtube</a:t>
            </a:r>
            <a:r>
              <a:rPr lang="en-US" dirty="0"/>
              <a:t>. https://www.youtube.com/watch?v=ac6jwR8RkSg.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dirty="0">
              <a:effectLst/>
              <a:latin typeface="Times New Roman" panose="02020603050405020304" pitchFamily="18" charset="0"/>
              <a:ea typeface="DengXian Light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 International Business School. (2017). A business school ready for anything. </a:t>
            </a:r>
            <a:r>
              <a:rPr lang="en-US" sz="1100" b="0" dirty="0" err="1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Hult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Calibri" panose="020F0502020204030204" pitchFamily="34" charset="0"/>
              </a:rPr>
              <a:t>. www.hult.edu.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02900" y="1361354"/>
            <a:ext cx="3724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27900" y="-1675"/>
            <a:ext cx="916200" cy="91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3B1106">
              <a:alpha val="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702900" y="1233658"/>
            <a:ext cx="4746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2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600"/>
              </a:spcBef>
              <a:spcAft>
                <a:spcPts val="60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5928400" y="916150"/>
            <a:ext cx="2299500" cy="33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8227900" y="4227300"/>
            <a:ext cx="916200" cy="91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307300" y="921000"/>
            <a:ext cx="6836700" cy="422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2763000" y="1376700"/>
            <a:ext cx="59253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55700" y="1586238"/>
            <a:ext cx="3623100" cy="3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55700" y="2139163"/>
            <a:ext cx="3623100" cy="14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2307300" y="921000"/>
            <a:ext cx="6836700" cy="422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794425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5934401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2307300" y="921000"/>
            <a:ext cx="6836700" cy="422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2762975" y="1376725"/>
            <a:ext cx="18459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4802737" y="1376725"/>
            <a:ext cx="18459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6842500" y="1376725"/>
            <a:ext cx="18459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ransparent frame">
  <p:cSld name="BLANK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8849"/>
            </a:avLst>
          </a:prstGeom>
          <a:solidFill>
            <a:srgbClr val="3B1106">
              <a:alpha val="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  <a:solidFill>
            <a:srgbClr val="3B1106">
              <a:alpha val="615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763000" y="1376700"/>
            <a:ext cx="59253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1pPr>
            <a:lvl2pPr marL="914400" lvl="1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▪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2pPr>
            <a:lvl3pPr marL="1371600" lvl="2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3pPr>
            <a:lvl4pPr marL="1828800" lvl="3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4pPr>
            <a:lvl5pPr marL="2286000" lvl="4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5pPr>
            <a:lvl6pPr marL="2743200" lvl="5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6pPr>
            <a:lvl7pPr marL="3200400" lvl="6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7pPr>
            <a:lvl8pPr marL="3657600" lvl="7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8pPr>
            <a:lvl9pPr marL="4114800" lvl="8" indent="-3556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702900" y="1361354"/>
            <a:ext cx="3724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Versitile </a:t>
            </a:r>
            <a:r>
              <a:rPr lang="en" b="1" dirty="0">
                <a:solidFill>
                  <a:srgbClr val="E75757"/>
                </a:solidFill>
              </a:rPr>
              <a:t>SIS</a:t>
            </a:r>
            <a:r>
              <a:rPr lang="en" dirty="0"/>
              <a:t> System for a Verstile Institution</a:t>
            </a:r>
            <a:endParaRPr dirty="0"/>
          </a:p>
        </p:txBody>
      </p:sp>
      <p:grpSp>
        <p:nvGrpSpPr>
          <p:cNvPr id="67" name="Google Shape;67;p13"/>
          <p:cNvGrpSpPr/>
          <p:nvPr/>
        </p:nvGrpSpPr>
        <p:grpSpPr>
          <a:xfrm>
            <a:off x="8370067" y="150601"/>
            <a:ext cx="632500" cy="611548"/>
            <a:chOff x="1247825" y="5001950"/>
            <a:chExt cx="443300" cy="428675"/>
          </a:xfrm>
        </p:grpSpPr>
        <p:sp>
          <p:nvSpPr>
            <p:cNvPr id="68" name="Google Shape;68;p13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D7DEDAB-59C0-447E-8170-48B94DB2F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190" y="979722"/>
            <a:ext cx="3924945" cy="3524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1B9E9-C938-4932-9950-A719C7E42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57" y="-1"/>
            <a:ext cx="1690556" cy="935567"/>
          </a:xfrm>
          <a:prstGeom prst="rect">
            <a:avLst/>
          </a:prstGeom>
        </p:spPr>
      </p:pic>
      <p:sp>
        <p:nvSpPr>
          <p:cNvPr id="19" name="Google Shape;66;p13">
            <a:extLst>
              <a:ext uri="{FF2B5EF4-FFF2-40B4-BE49-F238E27FC236}">
                <a16:creationId xmlns:a16="http://schemas.microsoft.com/office/drawing/2014/main" id="{F773270C-B587-46B6-BF05-12D5E08A1298}"/>
              </a:ext>
            </a:extLst>
          </p:cNvPr>
          <p:cNvSpPr txBox="1">
            <a:spLocks/>
          </p:cNvSpPr>
          <p:nvPr/>
        </p:nvSpPr>
        <p:spPr>
          <a:xfrm>
            <a:off x="500298" y="2742078"/>
            <a:ext cx="3724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en-US" sz="2000" dirty="0">
                <a:solidFill>
                  <a:srgbClr val="E75757"/>
                </a:solidFill>
              </a:rPr>
              <a:t>The office of the Provost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5C4CDF0E-D438-4438-A5E5-9E32EA425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233" y="3721859"/>
            <a:ext cx="1269689" cy="1269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rtual Metropolitan Executive MBA at Hult International Business School  Shanghai - China Admissions">
            <a:extLst>
              <a:ext uri="{FF2B5EF4-FFF2-40B4-BE49-F238E27FC236}">
                <a16:creationId xmlns:a16="http://schemas.microsoft.com/office/drawing/2014/main" id="{1EA50E70-3A7D-4B83-B0FD-901A95A7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76" y="891470"/>
            <a:ext cx="2333897" cy="3360559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FFA63-BF57-49BF-A88D-8CC1695FDABD}"/>
              </a:ext>
            </a:extLst>
          </p:cNvPr>
          <p:cNvSpPr/>
          <p:nvPr/>
        </p:nvSpPr>
        <p:spPr>
          <a:xfrm>
            <a:off x="5919476" y="891470"/>
            <a:ext cx="2329031" cy="3410174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1233658"/>
            <a:ext cx="4746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75757"/>
                </a:solidFill>
              </a:rPr>
              <a:t>Multi-Campus</a:t>
            </a:r>
            <a:r>
              <a:rPr lang="en" dirty="0"/>
              <a:t> Complications</a:t>
            </a:r>
            <a:endParaRPr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2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Why have 10+ systems when you can have one? </a:t>
            </a:r>
            <a:endParaRPr dirty="0"/>
          </a:p>
        </p:txBody>
      </p:sp>
      <p:sp>
        <p:nvSpPr>
          <p:cNvPr id="88" name="Google Shape;88;p15"/>
          <p:cNvSpPr txBox="1"/>
          <p:nvPr/>
        </p:nvSpPr>
        <p:spPr>
          <a:xfrm>
            <a:off x="6340775" y="1317875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 sz="9600" b="1" dirty="0">
              <a:solidFill>
                <a:schemeClr val="lt1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2203A0F4-9F70-43BC-A7E3-D8414FDC5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1" y="3712948"/>
            <a:ext cx="1265816" cy="1265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Accessiility for Students</a:t>
            </a:r>
            <a:endParaRPr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2763000" y="1376700"/>
            <a:ext cx="59253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2004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▫"/>
            </a:pPr>
            <a:r>
              <a:rPr lang="en-US" dirty="0"/>
              <a:t>Portal access</a:t>
            </a:r>
          </a:p>
          <a:p>
            <a:pPr marL="32004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▫"/>
            </a:pPr>
            <a:r>
              <a:rPr lang="en-US" dirty="0"/>
              <a:t>Unofficial transcript</a:t>
            </a:r>
          </a:p>
          <a:p>
            <a:pPr marL="32004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▫"/>
            </a:pPr>
            <a:r>
              <a:rPr lang="en-US" dirty="0"/>
              <a:t>Degree Audit</a:t>
            </a:r>
          </a:p>
          <a:p>
            <a:pPr marL="32004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▫"/>
            </a:pPr>
            <a:r>
              <a:rPr lang="en-US" dirty="0"/>
              <a:t>Student's road map through the program</a:t>
            </a:r>
          </a:p>
          <a:p>
            <a:pPr marL="777240" lvl="1">
              <a:spcBef>
                <a:spcPts val="0"/>
              </a:spcBef>
              <a:buChar char="▫"/>
            </a:pPr>
            <a:r>
              <a:rPr lang="en-US" dirty="0"/>
              <a:t> Registration Page</a:t>
            </a:r>
          </a:p>
          <a:p>
            <a:pPr marL="777240" lvl="1">
              <a:spcBef>
                <a:spcPts val="0"/>
              </a:spcBef>
              <a:buChar char="▫"/>
            </a:pPr>
            <a:r>
              <a:rPr lang="en-US" dirty="0"/>
              <a:t> Course title</a:t>
            </a:r>
          </a:p>
          <a:p>
            <a:pPr marL="777240" lvl="1">
              <a:spcBef>
                <a:spcPts val="0"/>
              </a:spcBef>
              <a:buChar char="▫"/>
            </a:pPr>
            <a:r>
              <a:rPr lang="en-US" dirty="0"/>
              <a:t>Rules in place to pick up conflicts &amp; pre-recs</a:t>
            </a:r>
          </a:p>
          <a:p>
            <a:pPr marL="777240" lvl="1">
              <a:spcBef>
                <a:spcPts val="0"/>
              </a:spcBef>
              <a:buChar char="▫"/>
            </a:pPr>
            <a:r>
              <a:rPr lang="en-US" dirty="0"/>
              <a:t>Sense of urgency by showing students what is filling up</a:t>
            </a:r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2" name="Google Shape;112;p18"/>
          <p:cNvGrpSpPr/>
          <p:nvPr/>
        </p:nvGrpSpPr>
        <p:grpSpPr>
          <a:xfrm>
            <a:off x="453014" y="3917228"/>
            <a:ext cx="794394" cy="768186"/>
            <a:chOff x="1247825" y="5001950"/>
            <a:chExt cx="443300" cy="428675"/>
          </a:xfrm>
        </p:grpSpPr>
        <p:sp>
          <p:nvSpPr>
            <p:cNvPr id="113" name="Google Shape;113;p18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E2E075D3-FE83-4667-8A61-83E269E7A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231" y="3641826"/>
            <a:ext cx="1450970" cy="1450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body" idx="1"/>
          </p:nvPr>
        </p:nvSpPr>
        <p:spPr>
          <a:xfrm>
            <a:off x="2794425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Faculty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/>
              <a:t>Easily input grades, red-flags, attendance, and more.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E</a:t>
            </a:r>
            <a:r>
              <a:rPr lang="en" dirty="0"/>
              <a:t>asily access relevant student’s administrative data</a:t>
            </a:r>
            <a:endParaRPr dirty="0"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Removing Silos</a:t>
            </a:r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5934401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Staff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Instant updates of course offerings, registration, and more</a:t>
            </a: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/>
              <a:t>Easily access a student’s academic history to identify concerns early</a:t>
            </a:r>
            <a:endParaRPr dirty="0"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46" name="Google Shape;146;p20"/>
          <p:cNvGrpSpPr/>
          <p:nvPr/>
        </p:nvGrpSpPr>
        <p:grpSpPr>
          <a:xfrm>
            <a:off x="453014" y="3917228"/>
            <a:ext cx="794394" cy="768186"/>
            <a:chOff x="1247825" y="5001950"/>
            <a:chExt cx="443300" cy="428675"/>
          </a:xfrm>
        </p:grpSpPr>
        <p:sp>
          <p:nvSpPr>
            <p:cNvPr id="147" name="Google Shape;147;p20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C114E872-357A-4515-8E9C-0F7056A03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613" y="3473598"/>
            <a:ext cx="1623899" cy="1623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Flexibility in Registration</a:t>
            </a:r>
            <a:endParaRPr dirty="0"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2560320" y="1376725"/>
            <a:ext cx="201168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Inria Serif Light" panose="020B0604020202020204" charset="0"/>
              </a:rPr>
              <a:t>Transparency with less administration</a:t>
            </a:r>
            <a:endParaRPr b="1" dirty="0">
              <a:latin typeface="Inria Serif Light" panose="020B0604020202020204" charset="0"/>
            </a:endParaRP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Real-time attendance tracking</a:t>
            </a: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ria Serif Light" panose="020B0604020202020204" charset="0"/>
              </a:rPr>
              <a:t>stud</a:t>
            </a:r>
            <a:r>
              <a:rPr lang="en-US" dirty="0">
                <a:effectLst/>
                <a:latin typeface="Inria Serif Light" panose="020B0604020202020204" charset="0"/>
              </a:rPr>
              <a:t>ents can submit reasons why they are absent</a:t>
            </a:r>
            <a:r>
              <a:rPr lang="en-US" dirty="0">
                <a:latin typeface="Inria Serif Light" panose="020B0604020202020204" charset="0"/>
              </a:rPr>
              <a:t> through the portal</a:t>
            </a:r>
            <a:endParaRPr lang="en-US" dirty="0">
              <a:effectLst/>
              <a:latin typeface="Inria Serif Light" panose="020B0604020202020204" charset="0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2"/>
          </p:nvPr>
        </p:nvSpPr>
        <p:spPr>
          <a:xfrm>
            <a:off x="4814147" y="1374314"/>
            <a:ext cx="2048555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Inria Serif Light" panose="020B0604020202020204" charset="0"/>
              </a:rPr>
              <a:t>All faculty data housed in one portal</a:t>
            </a:r>
            <a:endParaRPr b="1" dirty="0">
              <a:latin typeface="Inria Serif Light" panose="020B0604020202020204" charset="0"/>
            </a:endParaRP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Manage and view course-loads </a:t>
            </a: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Track and plan events to attend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latin typeface="Inria Serif Light" panose="020B0604020202020204" charset="0"/>
              </a:rPr>
              <a:t>.</a:t>
            </a:r>
            <a:endParaRPr dirty="0">
              <a:latin typeface="Inria Serif Light" panose="020B0604020202020204" charset="0"/>
            </a:endParaRPr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3"/>
          </p:nvPr>
        </p:nvSpPr>
        <p:spPr>
          <a:xfrm>
            <a:off x="7058686" y="1374314"/>
            <a:ext cx="2048555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Inria Serif Light" panose="020B0604020202020204" charset="0"/>
              </a:rPr>
              <a:t>Advising is </a:t>
            </a:r>
            <a:r>
              <a:rPr lang="en-US" b="1" dirty="0">
                <a:effectLst/>
                <a:latin typeface="Inria Serif Light" panose="020B0604020202020204" charset="0"/>
              </a:rPr>
              <a:t>integrated into the same system</a:t>
            </a: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Can see term grades</a:t>
            </a: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Live look at the student degree audit</a:t>
            </a:r>
          </a:p>
          <a:p>
            <a:pPr marL="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nria Serif Light" panose="020B0604020202020204" charset="0"/>
              </a:rPr>
              <a:t>Allows advisors to see student at any time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>
              <a:latin typeface="Inria Serif Light" panose="020B0604020202020204" charset="0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62" name="Google Shape;162;p21"/>
          <p:cNvGrpSpPr/>
          <p:nvPr/>
        </p:nvGrpSpPr>
        <p:grpSpPr>
          <a:xfrm>
            <a:off x="453014" y="3917228"/>
            <a:ext cx="794394" cy="768186"/>
            <a:chOff x="1247825" y="5001950"/>
            <a:chExt cx="443300" cy="428675"/>
          </a:xfrm>
        </p:grpSpPr>
        <p:sp>
          <p:nvSpPr>
            <p:cNvPr id="163" name="Google Shape;163;p21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C1F198F8-8A8E-4853-886B-D61E702E4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56" y="3580891"/>
            <a:ext cx="1541084" cy="154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5700" y="1586238"/>
            <a:ext cx="3623100" cy="3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Training</a:t>
            </a:r>
            <a:endParaRPr dirty="0"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455700" y="2139163"/>
            <a:ext cx="3623100" cy="14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Training will be available throughout the month of April every Monday, Wednesday, and Friday from 9-10am and 2-3 pm at the technology center</a:t>
            </a:r>
            <a:endParaRPr dirty="0"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6" name="Picture 2" descr="Virtual Metropolitan Executive MBA at Hult International Business School  Shanghai - China Admissions">
            <a:extLst>
              <a:ext uri="{FF2B5EF4-FFF2-40B4-BE49-F238E27FC236}">
                <a16:creationId xmlns:a16="http://schemas.microsoft.com/office/drawing/2014/main" id="{E6671A61-7969-4726-BF6C-05E4B7B8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02" y="434077"/>
            <a:ext cx="3630668" cy="3928918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E40B57-8708-47F2-AE34-E2316F720797}"/>
              </a:ext>
            </a:extLst>
          </p:cNvPr>
          <p:cNvSpPr/>
          <p:nvPr/>
        </p:nvSpPr>
        <p:spPr>
          <a:xfrm>
            <a:off x="5072772" y="405074"/>
            <a:ext cx="3623098" cy="3986924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463C0E8C-DFED-4A08-82CE-B13F6E5F8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012" y="4156710"/>
            <a:ext cx="937708" cy="937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7</a:t>
            </a:fld>
            <a:endParaRPr lang="en"/>
          </a:p>
        </p:txBody>
      </p:sp>
      <p:pic>
        <p:nvPicPr>
          <p:cNvPr id="2050" name="Picture 2" descr="Group Of Happy Business People With Placard Over White Background Stock  Photo, Picture And Royalty Free Image. Image 21668558.">
            <a:extLst>
              <a:ext uri="{FF2B5EF4-FFF2-40B4-BE49-F238E27FC236}">
                <a16:creationId xmlns:a16="http://schemas.microsoft.com/office/drawing/2014/main" id="{453AF358-3954-4200-B363-BE3B189D6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4771" r="5987" b="2880"/>
          <a:stretch/>
        </p:blipFill>
        <p:spPr bwMode="auto">
          <a:xfrm>
            <a:off x="2017058" y="565291"/>
            <a:ext cx="5394960" cy="401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Google Shape;181;p23"/>
          <p:cNvSpPr txBox="1">
            <a:spLocks noGrp="1"/>
          </p:cNvSpPr>
          <p:nvPr>
            <p:ph type="title" idx="4294967295"/>
          </p:nvPr>
        </p:nvSpPr>
        <p:spPr>
          <a:xfrm>
            <a:off x="2441986" y="1979611"/>
            <a:ext cx="4835561" cy="15650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E75757"/>
                </a:solidFill>
              </a:rPr>
              <a:t>Ongoing process</a:t>
            </a:r>
            <a:br>
              <a:rPr lang="en-US" sz="1800" b="0" dirty="0">
                <a:solidFill>
                  <a:srgbClr val="E75757"/>
                </a:solidFill>
              </a:rPr>
            </a:br>
            <a:r>
              <a:rPr lang="en-US" sz="1800" b="0" dirty="0">
                <a:solidFill>
                  <a:srgbClr val="E75757"/>
                </a:solidFill>
              </a:rPr>
              <a:t>We will continue to customize based on suggestions from you!</a:t>
            </a:r>
            <a:endParaRPr sz="1800" dirty="0">
              <a:solidFill>
                <a:srgbClr val="E75757"/>
              </a:solidFill>
            </a:endParaRP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8F17C3F3-2CC6-4509-BEBD-8F561252D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738" y="3923784"/>
            <a:ext cx="1007633" cy="1007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ulina template">
  <a:themeElements>
    <a:clrScheme name="Custom 347">
      <a:dk1>
        <a:srgbClr val="756F6F"/>
      </a:dk1>
      <a:lt1>
        <a:srgbClr val="FFFFFF"/>
      </a:lt1>
      <a:dk2>
        <a:srgbClr val="A8A09D"/>
      </a:dk2>
      <a:lt2>
        <a:srgbClr val="F5F1F0"/>
      </a:lt2>
      <a:accent1>
        <a:srgbClr val="AD9B91"/>
      </a:accent1>
      <a:accent2>
        <a:srgbClr val="E2D1C2"/>
      </a:accent2>
      <a:accent3>
        <a:srgbClr val="C4CBBF"/>
      </a:accent3>
      <a:accent4>
        <a:srgbClr val="BFC8CB"/>
      </a:accent4>
      <a:accent5>
        <a:srgbClr val="E9DBDB"/>
      </a:accent5>
      <a:accent6>
        <a:srgbClr val="C5C4BF"/>
      </a:accent6>
      <a:hlink>
        <a:srgbClr val="413A3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ulina · SlidesCarnival" id="{E8991F9E-FB10-495C-95F0-212186715A41}" vid="{07C29DCD-11EC-4193-8970-4C01735AB79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Paulina · Neutral Template</Template>
  <TotalTime>125</TotalTime>
  <Words>754</Words>
  <Application>Microsoft Office PowerPoint</Application>
  <PresentationFormat>On-screen Show (16:9)</PresentationFormat>
  <Paragraphs>68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Playfair Display Regular</vt:lpstr>
      <vt:lpstr>Arial</vt:lpstr>
      <vt:lpstr>Inria Serif Light</vt:lpstr>
      <vt:lpstr>Inria Serif</vt:lpstr>
      <vt:lpstr>Times New Roman</vt:lpstr>
      <vt:lpstr>Paulina template</vt:lpstr>
      <vt:lpstr>A Versitile SIS System for a Verstile Institution</vt:lpstr>
      <vt:lpstr>Multi-Campus Complications</vt:lpstr>
      <vt:lpstr>Accessiility for Students</vt:lpstr>
      <vt:lpstr>Removing Silos</vt:lpstr>
      <vt:lpstr>Flexibility in Registration</vt:lpstr>
      <vt:lpstr>Training</vt:lpstr>
      <vt:lpstr>Ongoing process We will continue to customize based on suggestions from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Versitile SIS System for a Verstile Institution</dc:title>
  <dc:creator>Emily Lane</dc:creator>
  <cp:lastModifiedBy>Emily Lane</cp:lastModifiedBy>
  <cp:revision>12</cp:revision>
  <dcterms:created xsi:type="dcterms:W3CDTF">2021-04-04T11:14:20Z</dcterms:created>
  <dcterms:modified xsi:type="dcterms:W3CDTF">2021-04-04T13:22:42Z</dcterms:modified>
</cp:coreProperties>
</file>