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28"/>
  </p:notesMasterIdLst>
  <p:handoutMasterIdLst>
    <p:handoutMasterId r:id="rId29"/>
  </p:handoutMasterIdLst>
  <p:sldIdLst>
    <p:sldId id="256" r:id="rId2"/>
    <p:sldId id="258" r:id="rId3"/>
    <p:sldId id="260" r:id="rId4"/>
    <p:sldId id="272" r:id="rId5"/>
    <p:sldId id="291" r:id="rId6"/>
    <p:sldId id="261" r:id="rId7"/>
    <p:sldId id="286" r:id="rId8"/>
    <p:sldId id="287" r:id="rId9"/>
    <p:sldId id="288" r:id="rId10"/>
    <p:sldId id="289" r:id="rId11"/>
    <p:sldId id="290" r:id="rId12"/>
    <p:sldId id="273" r:id="rId13"/>
    <p:sldId id="292" r:id="rId14"/>
    <p:sldId id="265" r:id="rId15"/>
    <p:sldId id="293" r:id="rId16"/>
    <p:sldId id="294" r:id="rId17"/>
    <p:sldId id="295" r:id="rId18"/>
    <p:sldId id="271" r:id="rId19"/>
    <p:sldId id="301" r:id="rId20"/>
    <p:sldId id="303" r:id="rId21"/>
    <p:sldId id="302" r:id="rId22"/>
    <p:sldId id="297" r:id="rId23"/>
    <p:sldId id="298" r:id="rId24"/>
    <p:sldId id="299" r:id="rId25"/>
    <p:sldId id="300" r:id="rId26"/>
    <p:sldId id="279" r:id="rId27"/>
  </p:sldIdLst>
  <p:sldSz cx="9144000" cy="5143500" type="screen16x9"/>
  <p:notesSz cx="6888163" cy="10020300"/>
  <p:embeddedFontLst>
    <p:embeddedFont>
      <p:font typeface="Calibri" panose="020F0502020204030204" pitchFamily="34" charset="0"/>
      <p:regular r:id="rId30"/>
      <p:bold r:id="rId31"/>
      <p:italic r:id="rId32"/>
      <p:boldItalic r:id="rId33"/>
    </p:embeddedFont>
    <p:embeddedFont>
      <p:font typeface="Inria Serif" panose="020B0604020202020204" charset="0"/>
      <p:regular r:id="rId34"/>
      <p:bold r:id="rId35"/>
      <p:italic r:id="rId36"/>
      <p:boldItalic r:id="rId37"/>
    </p:embeddedFont>
    <p:embeddedFont>
      <p:font typeface="Inria Serif Light" panose="020B0604020202020204" charset="0"/>
      <p:regular r:id="rId38"/>
      <p:bold r:id="rId39"/>
      <p:italic r:id="rId40"/>
      <p:boldItalic r:id="rId41"/>
    </p:embeddedFont>
    <p:embeddedFont>
      <p:font typeface="Playfair Display" panose="020B0604020202020204" charset="0"/>
      <p:regular r:id="rId42"/>
      <p:bold r:id="rId43"/>
      <p:italic r:id="rId44"/>
      <p:boldItalic r:id="rId45"/>
    </p:embeddedFont>
    <p:embeddedFont>
      <p:font typeface="Playfair Display Regular" panose="020B060402020202020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6A6A"/>
    <a:srgbClr val="75B6E7"/>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99B925-C291-47D7-8493-B9FB7DC9C654}">
  <a:tblStyle styleId="{5D99B925-C291-47D7-8493-B9FB7DC9C65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87101" autoAdjust="0"/>
  </p:normalViewPr>
  <p:slideViewPr>
    <p:cSldViewPr snapToGrid="0">
      <p:cViewPr varScale="1">
        <p:scale>
          <a:sx n="108" d="100"/>
          <a:sy n="108" d="100"/>
        </p:scale>
        <p:origin x="28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747071-9525-4B87-A3C3-602158D9E6BA}"/>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US"/>
          </a:p>
        </p:txBody>
      </p:sp>
      <p:sp>
        <p:nvSpPr>
          <p:cNvPr id="3" name="Date Placeholder 2">
            <a:extLst>
              <a:ext uri="{FF2B5EF4-FFF2-40B4-BE49-F238E27FC236}">
                <a16:creationId xmlns:a16="http://schemas.microsoft.com/office/drawing/2014/main" id="{7BCA0880-5BE9-46F9-B2CF-01A56DD7E9E8}"/>
              </a:ext>
            </a:extLst>
          </p:cNvPr>
          <p:cNvSpPr>
            <a:spLocks noGrp="1"/>
          </p:cNvSpPr>
          <p:nvPr>
            <p:ph type="dt" sz="quarter" idx="1"/>
          </p:nvPr>
        </p:nvSpPr>
        <p:spPr>
          <a:xfrm>
            <a:off x="3901698" y="0"/>
            <a:ext cx="2984871" cy="502755"/>
          </a:xfrm>
          <a:prstGeom prst="rect">
            <a:avLst/>
          </a:prstGeom>
        </p:spPr>
        <p:txBody>
          <a:bodyPr vert="horz" lIns="96616" tIns="48308" rIns="96616" bIns="48308" rtlCol="0"/>
          <a:lstStyle>
            <a:lvl1pPr algn="r">
              <a:defRPr sz="1300"/>
            </a:lvl1pPr>
          </a:lstStyle>
          <a:p>
            <a:fld id="{1C3F47A5-48AF-42B8-B2F1-76E96B95F15F}" type="datetimeFigureOut">
              <a:rPr lang="en-US" smtClean="0"/>
              <a:t>12/7/2020</a:t>
            </a:fld>
            <a:endParaRPr lang="en-US"/>
          </a:p>
        </p:txBody>
      </p:sp>
      <p:sp>
        <p:nvSpPr>
          <p:cNvPr id="4" name="Footer Placeholder 3">
            <a:extLst>
              <a:ext uri="{FF2B5EF4-FFF2-40B4-BE49-F238E27FC236}">
                <a16:creationId xmlns:a16="http://schemas.microsoft.com/office/drawing/2014/main" id="{765FF30B-FB6D-4794-A05D-8C5207215D52}"/>
              </a:ext>
            </a:extLst>
          </p:cNvPr>
          <p:cNvSpPr>
            <a:spLocks noGrp="1"/>
          </p:cNvSpPr>
          <p:nvPr>
            <p:ph type="ftr" sz="quarter" idx="2"/>
          </p:nvPr>
        </p:nvSpPr>
        <p:spPr>
          <a:xfrm>
            <a:off x="0" y="9517547"/>
            <a:ext cx="2984871" cy="502754"/>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DE52DE39-3E5D-4335-AC7A-6D378BD174EC}"/>
              </a:ext>
            </a:extLst>
          </p:cNvPr>
          <p:cNvSpPr>
            <a:spLocks noGrp="1"/>
          </p:cNvSpPr>
          <p:nvPr>
            <p:ph type="sldNum" sz="quarter" idx="3"/>
          </p:nvPr>
        </p:nvSpPr>
        <p:spPr>
          <a:xfrm>
            <a:off x="3901698" y="9517547"/>
            <a:ext cx="2984871" cy="502754"/>
          </a:xfrm>
          <a:prstGeom prst="rect">
            <a:avLst/>
          </a:prstGeom>
        </p:spPr>
        <p:txBody>
          <a:bodyPr vert="horz" lIns="96616" tIns="48308" rIns="96616" bIns="48308" rtlCol="0" anchor="b"/>
          <a:lstStyle>
            <a:lvl1pPr algn="r">
              <a:defRPr sz="1300"/>
            </a:lvl1pPr>
          </a:lstStyle>
          <a:p>
            <a:fld id="{746AF4F8-A079-452E-AD86-97AAE6561A4A}" type="slidenum">
              <a:rPr lang="en-US" smtClean="0"/>
              <a:t>‹#›</a:t>
            </a:fld>
            <a:endParaRPr lang="en-US"/>
          </a:p>
        </p:txBody>
      </p:sp>
    </p:spTree>
    <p:extLst>
      <p:ext uri="{BB962C8B-B14F-4D97-AF65-F5344CB8AC3E}">
        <p14:creationId xmlns:p14="http://schemas.microsoft.com/office/powerpoint/2010/main" val="27360341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817" y="4759643"/>
            <a:ext cx="5510530" cy="4509135"/>
          </a:xfrm>
          <a:prstGeom prst="rect">
            <a:avLst/>
          </a:prstGeom>
          <a:noFill/>
          <a:ln>
            <a:noFill/>
          </a:ln>
        </p:spPr>
        <p:txBody>
          <a:bodyPr spcFirstLastPara="1" wrap="square" lIns="96600" tIns="96600" rIns="96600" bIns="96600"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defTabSz="966155">
              <a:buNone/>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07354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f391192_0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(88) “…If two students both achieve high scores on the graduate entrance exams, but one student feels isolated and alone while the other student feels connected and participatory, the outcomes for these students cannot be said to be equal either”</a:t>
            </a:r>
            <a:endParaRPr dirty="0"/>
          </a:p>
        </p:txBody>
      </p:sp>
    </p:spTree>
    <p:extLst>
      <p:ext uri="{BB962C8B-B14F-4D97-AF65-F5344CB8AC3E}">
        <p14:creationId xmlns:p14="http://schemas.microsoft.com/office/powerpoint/2010/main" val="3104076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5ed75ccf_05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5ed75ccf_057: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556010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5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57: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(CCU, 2018)</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5ed75ccf_057: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5ed75ccf_057: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dirty="0"/>
          </a:p>
        </p:txBody>
      </p:sp>
    </p:spTree>
    <p:extLst>
      <p:ext uri="{BB962C8B-B14F-4D97-AF65-F5344CB8AC3E}">
        <p14:creationId xmlns:p14="http://schemas.microsoft.com/office/powerpoint/2010/main" val="2689665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312882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5ed75ccf_04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5ed75ccf_044: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d75ccf_03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ed75ccf_033: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(IIE, 2020) (Mitropoulos, 2020)</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f391192_08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f391192_085: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(IIE, 2020a)</a:t>
            </a:r>
            <a:endParaRPr dirty="0"/>
          </a:p>
        </p:txBody>
      </p:sp>
    </p:spTree>
    <p:extLst>
      <p:ext uri="{BB962C8B-B14F-4D97-AF65-F5344CB8AC3E}">
        <p14:creationId xmlns:p14="http://schemas.microsoft.com/office/powerpoint/2010/main" val="2978488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f391192_08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f391192_085: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(IIE, 2020a)</a:t>
            </a:r>
            <a:endParaRPr dirty="0"/>
          </a:p>
        </p:txBody>
      </p:sp>
    </p:spTree>
    <p:extLst>
      <p:ext uri="{BB962C8B-B14F-4D97-AF65-F5344CB8AC3E}">
        <p14:creationId xmlns:p14="http://schemas.microsoft.com/office/powerpoint/2010/main" val="4266945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f391192_085: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f391192_085: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(IIE, 2020b)</a:t>
            </a:r>
            <a:endParaRPr dirty="0"/>
          </a:p>
        </p:txBody>
      </p:sp>
    </p:spTree>
    <p:extLst>
      <p:ext uri="{BB962C8B-B14F-4D97-AF65-F5344CB8AC3E}">
        <p14:creationId xmlns:p14="http://schemas.microsoft.com/office/powerpoint/2010/main" val="351234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767615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d75ccf_033: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ed75ccf_033: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2486615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5607989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5ed75ccf_04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5ed75ccf_044: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dirty="0"/>
          </a:p>
        </p:txBody>
      </p:sp>
    </p:spTree>
    <p:extLst>
      <p:ext uri="{BB962C8B-B14F-4D97-AF65-F5344CB8AC3E}">
        <p14:creationId xmlns:p14="http://schemas.microsoft.com/office/powerpoint/2010/main" val="484092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5ed75ccf_013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5ed75ccf_0134: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f391192_0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f391192_0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r>
              <a:rPr lang="en-US" dirty="0"/>
              <a:t>(23)</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5ed75ccf_044: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5ed75ccf_044: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29: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29: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dirty="0"/>
          </a:p>
        </p:txBody>
      </p:sp>
    </p:spTree>
    <p:extLst>
      <p:ext uri="{BB962C8B-B14F-4D97-AF65-F5344CB8AC3E}">
        <p14:creationId xmlns:p14="http://schemas.microsoft.com/office/powerpoint/2010/main" val="405383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1551081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a:p>
        </p:txBody>
      </p:sp>
    </p:spTree>
    <p:extLst>
      <p:ext uri="{BB962C8B-B14F-4D97-AF65-F5344CB8AC3E}">
        <p14:creationId xmlns:p14="http://schemas.microsoft.com/office/powerpoint/2010/main" val="3127692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8817" y="4759643"/>
            <a:ext cx="5510530" cy="4509135"/>
          </a:xfrm>
          <a:prstGeom prst="rect">
            <a:avLst/>
          </a:prstGeom>
        </p:spPr>
        <p:txBody>
          <a:bodyPr spcFirstLastPara="1" wrap="square" lIns="96600" tIns="96600" rIns="96600" bIns="96600" anchor="t" anchorCtr="0">
            <a:noAutofit/>
          </a:bodyPr>
          <a:lstStyle/>
          <a:p>
            <a:pPr marL="0" indent="0">
              <a:buNone/>
            </a:pPr>
            <a:endParaRPr dirty="0"/>
          </a:p>
        </p:txBody>
      </p:sp>
    </p:spTree>
    <p:extLst>
      <p:ext uri="{BB962C8B-B14F-4D97-AF65-F5344CB8AC3E}">
        <p14:creationId xmlns:p14="http://schemas.microsoft.com/office/powerpoint/2010/main" val="231673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2571750"/>
            <a:ext cx="9144000" cy="257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02900" y="1361354"/>
            <a:ext cx="37245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p:nvPr/>
        </p:nvSpPr>
        <p:spPr>
          <a:xfrm>
            <a:off x="8227900" y="-1675"/>
            <a:ext cx="916200" cy="916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3"/>
        <p:cNvGrpSpPr/>
        <p:nvPr/>
      </p:nvGrpSpPr>
      <p:grpSpPr>
        <a:xfrm>
          <a:off x="0" y="0"/>
          <a:ext cx="0" cy="0"/>
          <a:chOff x="0" y="0"/>
          <a:chExt cx="0" cy="0"/>
        </a:xfrm>
      </p:grpSpPr>
      <p:sp>
        <p:nvSpPr>
          <p:cNvPr id="14" name="Google Shape;14;p3"/>
          <p:cNvSpPr/>
          <p:nvPr/>
        </p:nvSpPr>
        <p:spPr>
          <a:xfrm>
            <a:off x="0" y="2571750"/>
            <a:ext cx="9144000" cy="25719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ctrTitle"/>
          </p:nvPr>
        </p:nvSpPr>
        <p:spPr>
          <a:xfrm>
            <a:off x="702900" y="1233658"/>
            <a:ext cx="4746000" cy="1159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 name="Google Shape;16;p3"/>
          <p:cNvSpPr txBox="1">
            <a:spLocks noGrp="1"/>
          </p:cNvSpPr>
          <p:nvPr>
            <p:ph type="subTitle" idx="1"/>
          </p:nvPr>
        </p:nvSpPr>
        <p:spPr>
          <a:xfrm>
            <a:off x="702900" y="2787333"/>
            <a:ext cx="4746000" cy="2994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400"/>
              <a:buNone/>
              <a:defRPr sz="1400"/>
            </a:lvl1pPr>
            <a:lvl2pPr lvl="1" rtl="0">
              <a:spcBef>
                <a:spcPts val="600"/>
              </a:spcBef>
              <a:spcAft>
                <a:spcPts val="0"/>
              </a:spcAft>
              <a:buClr>
                <a:schemeClr val="dk1"/>
              </a:buClr>
              <a:buSzPts val="1400"/>
              <a:buNone/>
              <a:defRPr sz="1400"/>
            </a:lvl2pPr>
            <a:lvl3pPr lvl="2" rtl="0">
              <a:spcBef>
                <a:spcPts val="600"/>
              </a:spcBef>
              <a:spcAft>
                <a:spcPts val="0"/>
              </a:spcAft>
              <a:buClr>
                <a:schemeClr val="dk1"/>
              </a:buClr>
              <a:buSzPts val="1400"/>
              <a:buNone/>
              <a:defRPr sz="1400"/>
            </a:lvl3pPr>
            <a:lvl4pPr lvl="3" rtl="0">
              <a:spcBef>
                <a:spcPts val="600"/>
              </a:spcBef>
              <a:spcAft>
                <a:spcPts val="0"/>
              </a:spcAft>
              <a:buSzPts val="1400"/>
              <a:buNone/>
              <a:defRPr sz="1400"/>
            </a:lvl4pPr>
            <a:lvl5pPr lvl="4" rtl="0">
              <a:spcBef>
                <a:spcPts val="600"/>
              </a:spcBef>
              <a:spcAft>
                <a:spcPts val="0"/>
              </a:spcAft>
              <a:buSzPts val="1400"/>
              <a:buNone/>
              <a:defRPr sz="1400"/>
            </a:lvl5pPr>
            <a:lvl6pPr lvl="5" rtl="0">
              <a:spcBef>
                <a:spcPts val="600"/>
              </a:spcBef>
              <a:spcAft>
                <a:spcPts val="0"/>
              </a:spcAft>
              <a:buSzPts val="1400"/>
              <a:buNone/>
              <a:defRPr sz="1400"/>
            </a:lvl6pPr>
            <a:lvl7pPr lvl="6" rtl="0">
              <a:spcBef>
                <a:spcPts val="600"/>
              </a:spcBef>
              <a:spcAft>
                <a:spcPts val="0"/>
              </a:spcAft>
              <a:buSzPts val="1400"/>
              <a:buNone/>
              <a:defRPr sz="1400"/>
            </a:lvl7pPr>
            <a:lvl8pPr lvl="7" rtl="0">
              <a:spcBef>
                <a:spcPts val="600"/>
              </a:spcBef>
              <a:spcAft>
                <a:spcPts val="0"/>
              </a:spcAft>
              <a:buSzPts val="1400"/>
              <a:buNone/>
              <a:defRPr sz="1400"/>
            </a:lvl8pPr>
            <a:lvl9pPr lvl="8" rtl="0">
              <a:spcBef>
                <a:spcPts val="600"/>
              </a:spcBef>
              <a:spcAft>
                <a:spcPts val="600"/>
              </a:spcAft>
              <a:buSzPts val="1400"/>
              <a:buNone/>
              <a:defRPr sz="1400"/>
            </a:lvl9pPr>
          </a:lstStyle>
          <a:p>
            <a:endParaRPr/>
          </a:p>
        </p:txBody>
      </p:sp>
      <p:sp>
        <p:nvSpPr>
          <p:cNvPr id="17" name="Google Shape;17;p3"/>
          <p:cNvSpPr/>
          <p:nvPr/>
        </p:nvSpPr>
        <p:spPr>
          <a:xfrm>
            <a:off x="5928400" y="916150"/>
            <a:ext cx="2299500" cy="331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8" name="Google Shape;18;p3"/>
          <p:cNvSpPr/>
          <p:nvPr/>
        </p:nvSpPr>
        <p:spPr>
          <a:xfrm>
            <a:off x="8227900" y="4227300"/>
            <a:ext cx="916200" cy="91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19"/>
        <p:cNvGrpSpPr/>
        <p:nvPr/>
      </p:nvGrpSpPr>
      <p:grpSpPr>
        <a:xfrm>
          <a:off x="0" y="0"/>
          <a:ext cx="0" cy="0"/>
          <a:chOff x="0" y="0"/>
          <a:chExt cx="0" cy="0"/>
        </a:xfrm>
      </p:grpSpPr>
      <p:sp>
        <p:nvSpPr>
          <p:cNvPr id="20" name="Google Shape;20;p4"/>
          <p:cNvSpPr/>
          <p:nvPr/>
        </p:nvSpPr>
        <p:spPr>
          <a:xfrm>
            <a:off x="2307300" y="921000"/>
            <a:ext cx="6836700" cy="4222500"/>
          </a:xfrm>
          <a:prstGeom prst="rect">
            <a:avLst/>
          </a:prstGeom>
          <a:solidFill>
            <a:srgbClr val="3B1106">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body" idx="1"/>
          </p:nvPr>
        </p:nvSpPr>
        <p:spPr>
          <a:xfrm>
            <a:off x="2763000" y="1376700"/>
            <a:ext cx="5925300" cy="3311100"/>
          </a:xfrm>
          <a:prstGeom prst="rect">
            <a:avLst/>
          </a:prstGeom>
        </p:spPr>
        <p:txBody>
          <a:bodyPr spcFirstLastPara="1" wrap="square" lIns="0" tIns="0" rIns="0" bIns="0" anchor="t" anchorCtr="0">
            <a:noAutofit/>
          </a:bodyPr>
          <a:lstStyle>
            <a:lvl1pPr marL="457200" lvl="0" indent="-431800" rtl="0">
              <a:spcBef>
                <a:spcPts val="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1pPr>
            <a:lvl2pPr marL="914400" lvl="1"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2pPr>
            <a:lvl3pPr marL="1371600" lvl="2"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3pPr>
            <a:lvl4pPr marL="1828800" lvl="3"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4pPr>
            <a:lvl5pPr marL="2286000" lvl="4"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5pPr>
            <a:lvl6pPr marL="2743200" lvl="5"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6pPr>
            <a:lvl7pPr marL="3200400" lvl="6"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7pPr>
            <a:lvl8pPr marL="3657600" lvl="7" indent="-431800" rtl="0">
              <a:spcBef>
                <a:spcPts val="600"/>
              </a:spcBef>
              <a:spcAft>
                <a:spcPts val="0"/>
              </a:spcAft>
              <a:buClr>
                <a:schemeClr val="lt1"/>
              </a:buClr>
              <a:buSzPts val="3200"/>
              <a:buFont typeface="Inria Serif"/>
              <a:buChar char="○"/>
              <a:defRPr sz="3200" i="1">
                <a:solidFill>
                  <a:schemeClr val="lt1"/>
                </a:solidFill>
                <a:latin typeface="Inria Serif"/>
                <a:ea typeface="Inria Serif"/>
                <a:cs typeface="Inria Serif"/>
                <a:sym typeface="Inria Serif"/>
              </a:defRPr>
            </a:lvl8pPr>
            <a:lvl9pPr marL="4114800" lvl="8" indent="-431800" rtl="0">
              <a:spcBef>
                <a:spcPts val="600"/>
              </a:spcBef>
              <a:spcAft>
                <a:spcPts val="600"/>
              </a:spcAft>
              <a:buClr>
                <a:schemeClr val="lt1"/>
              </a:buClr>
              <a:buSzPts val="3200"/>
              <a:buFont typeface="Inria Serif"/>
              <a:buChar char="■"/>
              <a:defRPr sz="3200" i="1">
                <a:solidFill>
                  <a:schemeClr val="lt1"/>
                </a:solidFill>
                <a:latin typeface="Inria Serif"/>
                <a:ea typeface="Inria Serif"/>
                <a:cs typeface="Inria Serif"/>
                <a:sym typeface="Inria Serif"/>
              </a:defRPr>
            </a:lvl9pPr>
          </a:lstStyle>
          <a:p>
            <a:endParaRPr/>
          </a:p>
        </p:txBody>
      </p:sp>
      <p:sp>
        <p:nvSpPr>
          <p:cNvPr id="22" name="Google Shape;22;p4"/>
          <p:cNvSpPr txBox="1"/>
          <p:nvPr/>
        </p:nvSpPr>
        <p:spPr>
          <a:xfrm>
            <a:off x="213450" y="600536"/>
            <a:ext cx="1957200" cy="653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en" sz="9600" b="1">
                <a:solidFill>
                  <a:schemeClr val="lt2"/>
                </a:solidFill>
                <a:latin typeface="Inria Serif"/>
                <a:ea typeface="Inria Serif"/>
                <a:cs typeface="Inria Serif"/>
                <a:sym typeface="Inria Serif"/>
              </a:rPr>
              <a:t>“</a:t>
            </a:r>
            <a:endParaRPr sz="9600" b="1">
              <a:solidFill>
                <a:schemeClr val="lt2"/>
              </a:solidFill>
              <a:latin typeface="Inria Serif"/>
              <a:ea typeface="Inria Serif"/>
              <a:cs typeface="Inria Serif"/>
              <a:sym typeface="Inria Serif"/>
            </a:endParaRPr>
          </a:p>
        </p:txBody>
      </p:sp>
      <p:sp>
        <p:nvSpPr>
          <p:cNvPr id="23" name="Google Shape;23;p4"/>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txBox="1">
            <a:spLocks noGrp="1"/>
          </p:cNvSpPr>
          <p:nvPr>
            <p:ph type="title"/>
          </p:nvPr>
        </p:nvSpPr>
        <p:spPr>
          <a:xfrm>
            <a:off x="455700" y="823775"/>
            <a:ext cx="1623900" cy="38640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27" name="Google Shape;27;p5"/>
          <p:cNvSpPr txBox="1">
            <a:spLocks noGrp="1"/>
          </p:cNvSpPr>
          <p:nvPr>
            <p:ph type="body" idx="1"/>
          </p:nvPr>
        </p:nvSpPr>
        <p:spPr>
          <a:xfrm>
            <a:off x="2763000" y="1376700"/>
            <a:ext cx="5925300" cy="3311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28" name="Google Shape;28;p5"/>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9"/>
        <p:cNvGrpSpPr/>
        <p:nvPr/>
      </p:nvGrpSpPr>
      <p:grpSpPr>
        <a:xfrm>
          <a:off x="0" y="0"/>
          <a:ext cx="0" cy="0"/>
          <a:chOff x="0" y="0"/>
          <a:chExt cx="0" cy="0"/>
        </a:xfrm>
      </p:grpSpPr>
      <p:sp>
        <p:nvSpPr>
          <p:cNvPr id="30" name="Google Shape;30;p6"/>
          <p:cNvSpPr/>
          <p:nvPr/>
        </p:nvSpPr>
        <p:spPr>
          <a:xfrm>
            <a:off x="457200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455700" y="1586238"/>
            <a:ext cx="3623100" cy="334800"/>
          </a:xfrm>
          <a:prstGeom prst="rect">
            <a:avLst/>
          </a:prstGeom>
        </p:spPr>
        <p:txBody>
          <a:bodyPr spcFirstLastPara="1" wrap="square" lIns="0" tIns="0" rIns="0" bIns="0" anchor="b"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32" name="Google Shape;32;p6"/>
          <p:cNvSpPr txBox="1">
            <a:spLocks noGrp="1"/>
          </p:cNvSpPr>
          <p:nvPr>
            <p:ph type="body" idx="1"/>
          </p:nvPr>
        </p:nvSpPr>
        <p:spPr>
          <a:xfrm>
            <a:off x="455700" y="2139163"/>
            <a:ext cx="3623100" cy="1418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a:lvl1pPr>
            <a:lvl2pPr marL="914400" lvl="1" indent="-355600" rtl="0">
              <a:spcBef>
                <a:spcPts val="600"/>
              </a:spcBef>
              <a:spcAft>
                <a:spcPts val="0"/>
              </a:spcAft>
              <a:buSzPts val="2000"/>
              <a:buChar char="▪"/>
              <a:defRPr/>
            </a:lvl2pPr>
            <a:lvl3pPr marL="1371600" lvl="2" indent="-355600" rtl="0">
              <a:spcBef>
                <a:spcPts val="600"/>
              </a:spcBef>
              <a:spcAft>
                <a:spcPts val="0"/>
              </a:spcAft>
              <a:buSzPts val="2000"/>
              <a:buChar char="▫"/>
              <a:defRPr/>
            </a:lvl3pPr>
            <a:lvl4pPr marL="1828800" lvl="3" indent="-355600" rtl="0">
              <a:spcBef>
                <a:spcPts val="600"/>
              </a:spcBef>
              <a:spcAft>
                <a:spcPts val="0"/>
              </a:spcAft>
              <a:buSzPts val="2000"/>
              <a:buChar char="●"/>
              <a:defRPr/>
            </a:lvl4pPr>
            <a:lvl5pPr marL="2286000" lvl="4" indent="-355600" rtl="0">
              <a:spcBef>
                <a:spcPts val="600"/>
              </a:spcBef>
              <a:spcAft>
                <a:spcPts val="0"/>
              </a:spcAft>
              <a:buSzPts val="2000"/>
              <a:buChar char="○"/>
              <a:defRPr/>
            </a:lvl5pPr>
            <a:lvl6pPr marL="2743200" lvl="5" indent="-355600" rtl="0">
              <a:spcBef>
                <a:spcPts val="600"/>
              </a:spcBef>
              <a:spcAft>
                <a:spcPts val="0"/>
              </a:spcAft>
              <a:buSzPts val="2000"/>
              <a:buChar char="■"/>
              <a:defRPr/>
            </a:lvl6pPr>
            <a:lvl7pPr marL="3200400" lvl="6" indent="-355600" rtl="0">
              <a:spcBef>
                <a:spcPts val="600"/>
              </a:spcBef>
              <a:spcAft>
                <a:spcPts val="0"/>
              </a:spcAft>
              <a:buSzPts val="2000"/>
              <a:buChar char="●"/>
              <a:defRPr/>
            </a:lvl7pPr>
            <a:lvl8pPr marL="3657600" lvl="7" indent="-355600" rtl="0">
              <a:spcBef>
                <a:spcPts val="600"/>
              </a:spcBef>
              <a:spcAft>
                <a:spcPts val="0"/>
              </a:spcAft>
              <a:buSzPts val="2000"/>
              <a:buChar char="○"/>
              <a:defRPr/>
            </a:lvl8pPr>
            <a:lvl9pPr marL="4114800" lvl="8" indent="-355600" rtl="0">
              <a:spcBef>
                <a:spcPts val="600"/>
              </a:spcBef>
              <a:spcAft>
                <a:spcPts val="600"/>
              </a:spcAft>
              <a:buSzPts val="2000"/>
              <a:buChar char="■"/>
              <a:defRPr/>
            </a:lvl9pPr>
          </a:lstStyle>
          <a:p>
            <a:endParaRPr/>
          </a:p>
        </p:txBody>
      </p:sp>
      <p:sp>
        <p:nvSpPr>
          <p:cNvPr id="33" name="Google Shape;33;p6"/>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0"/>
        <p:cNvGrpSpPr/>
        <p:nvPr/>
      </p:nvGrpSpPr>
      <p:grpSpPr>
        <a:xfrm>
          <a:off x="0" y="0"/>
          <a:ext cx="0" cy="0"/>
          <a:chOff x="0" y="0"/>
          <a:chExt cx="0" cy="0"/>
        </a:xfrm>
      </p:grpSpPr>
      <p:sp>
        <p:nvSpPr>
          <p:cNvPr id="41" name="Google Shape;41;p8"/>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title"/>
          </p:nvPr>
        </p:nvSpPr>
        <p:spPr>
          <a:xfrm>
            <a:off x="455700" y="823775"/>
            <a:ext cx="1623900" cy="38640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43" name="Google Shape;43;p8"/>
          <p:cNvSpPr txBox="1">
            <a:spLocks noGrp="1"/>
          </p:cNvSpPr>
          <p:nvPr>
            <p:ph type="body" idx="1"/>
          </p:nvPr>
        </p:nvSpPr>
        <p:spPr>
          <a:xfrm>
            <a:off x="2762975" y="1376725"/>
            <a:ext cx="1845900" cy="3311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4" name="Google Shape;44;p8"/>
          <p:cNvSpPr txBox="1">
            <a:spLocks noGrp="1"/>
          </p:cNvSpPr>
          <p:nvPr>
            <p:ph type="body" idx="2"/>
          </p:nvPr>
        </p:nvSpPr>
        <p:spPr>
          <a:xfrm>
            <a:off x="4802737" y="1376725"/>
            <a:ext cx="1845900" cy="3311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5" name="Google Shape;45;p8"/>
          <p:cNvSpPr txBox="1">
            <a:spLocks noGrp="1"/>
          </p:cNvSpPr>
          <p:nvPr>
            <p:ph type="body" idx="3"/>
          </p:nvPr>
        </p:nvSpPr>
        <p:spPr>
          <a:xfrm>
            <a:off x="6842500" y="1376725"/>
            <a:ext cx="1845900" cy="33111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600"/>
              </a:spcAft>
              <a:buSzPts val="1600"/>
              <a:buChar char="■"/>
              <a:defRPr sz="1600"/>
            </a:lvl9pPr>
          </a:lstStyle>
          <a:p>
            <a:endParaRPr/>
          </a:p>
        </p:txBody>
      </p:sp>
      <p:sp>
        <p:nvSpPr>
          <p:cNvPr id="46" name="Google Shape;46;p8"/>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9"/>
          <p:cNvSpPr/>
          <p:nvPr/>
        </p:nvSpPr>
        <p:spPr>
          <a:xfrm>
            <a:off x="2307300" y="921000"/>
            <a:ext cx="6836700" cy="422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title"/>
          </p:nvPr>
        </p:nvSpPr>
        <p:spPr>
          <a:xfrm>
            <a:off x="455700" y="823775"/>
            <a:ext cx="1623900" cy="38640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2200"/>
              <a:buNone/>
              <a:defRPr/>
            </a:lvl2pPr>
            <a:lvl3pPr lvl="2" rtl="0">
              <a:spcBef>
                <a:spcPts val="0"/>
              </a:spcBef>
              <a:spcAft>
                <a:spcPts val="0"/>
              </a:spcAft>
              <a:buSzPts val="2200"/>
              <a:buNone/>
              <a:defRPr/>
            </a:lvl3pPr>
            <a:lvl4pPr lvl="3" rtl="0">
              <a:spcBef>
                <a:spcPts val="0"/>
              </a:spcBef>
              <a:spcAft>
                <a:spcPts val="0"/>
              </a:spcAft>
              <a:buSzPts val="2200"/>
              <a:buNone/>
              <a:defRPr/>
            </a:lvl4pPr>
            <a:lvl5pPr lvl="4" rtl="0">
              <a:spcBef>
                <a:spcPts val="0"/>
              </a:spcBef>
              <a:spcAft>
                <a:spcPts val="0"/>
              </a:spcAft>
              <a:buSzPts val="2200"/>
              <a:buNone/>
              <a:defRPr/>
            </a:lvl5pPr>
            <a:lvl6pPr lvl="5" rtl="0">
              <a:spcBef>
                <a:spcPts val="0"/>
              </a:spcBef>
              <a:spcAft>
                <a:spcPts val="0"/>
              </a:spcAft>
              <a:buSzPts val="2200"/>
              <a:buNone/>
              <a:defRPr/>
            </a:lvl6pPr>
            <a:lvl7pPr lvl="6" rtl="0">
              <a:spcBef>
                <a:spcPts val="0"/>
              </a:spcBef>
              <a:spcAft>
                <a:spcPts val="0"/>
              </a:spcAft>
              <a:buSzPts val="2200"/>
              <a:buNone/>
              <a:defRPr/>
            </a:lvl7pPr>
            <a:lvl8pPr lvl="7" rtl="0">
              <a:spcBef>
                <a:spcPts val="0"/>
              </a:spcBef>
              <a:spcAft>
                <a:spcPts val="0"/>
              </a:spcAft>
              <a:buSzPts val="2200"/>
              <a:buNone/>
              <a:defRPr/>
            </a:lvl8pPr>
            <a:lvl9pPr lvl="8" rtl="0">
              <a:spcBef>
                <a:spcPts val="0"/>
              </a:spcBef>
              <a:spcAft>
                <a:spcPts val="0"/>
              </a:spcAft>
              <a:buSzPts val="2200"/>
              <a:buNone/>
              <a:defRPr/>
            </a:lvl9pPr>
          </a:lstStyle>
          <a:p>
            <a:endParaRPr/>
          </a:p>
        </p:txBody>
      </p:sp>
      <p:sp>
        <p:nvSpPr>
          <p:cNvPr id="50" name="Google Shape;50;p9"/>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55"/>
        <p:cNvGrpSpPr/>
        <p:nvPr/>
      </p:nvGrpSpPr>
      <p:grpSpPr>
        <a:xfrm>
          <a:off x="0" y="0"/>
          <a:ext cx="0" cy="0"/>
          <a:chOff x="0" y="0"/>
          <a:chExt cx="0" cy="0"/>
        </a:xfrm>
      </p:grpSpPr>
      <p:sp>
        <p:nvSpPr>
          <p:cNvPr id="56" name="Google Shape;56;p11"/>
          <p:cNvSpPr/>
          <p:nvPr/>
        </p:nvSpPr>
        <p:spPr>
          <a:xfrm>
            <a:off x="0" y="0"/>
            <a:ext cx="9144000" cy="5143500"/>
          </a:xfrm>
          <a:prstGeom prst="frame">
            <a:avLst>
              <a:gd name="adj1" fmla="val 884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sldNum" idx="12"/>
          </p:nvPr>
        </p:nvSpPr>
        <p:spPr>
          <a:xfrm>
            <a:off x="8688300" y="4687750"/>
            <a:ext cx="455700" cy="455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688300" y="4687750"/>
            <a:ext cx="455700" cy="455700"/>
          </a:xfrm>
          <a:prstGeom prst="rect">
            <a:avLst/>
          </a:prstGeom>
          <a:solidFill>
            <a:schemeClr val="accent2"/>
          </a:solidFill>
          <a:ln>
            <a:noFill/>
          </a:ln>
        </p:spPr>
        <p:txBody>
          <a:bodyPr spcFirstLastPara="1" wrap="square" lIns="0" tIns="0" rIns="0" bIns="0" anchor="ctr" anchorCtr="0">
            <a:noAutofit/>
          </a:bodyPr>
          <a:lstStyle>
            <a:lvl1pPr lvl="0" algn="ctr" rtl="0">
              <a:buNone/>
              <a:defRPr sz="1300" b="1">
                <a:solidFill>
                  <a:schemeClr val="lt1"/>
                </a:solidFill>
                <a:latin typeface="Inria Serif"/>
                <a:ea typeface="Inria Serif"/>
                <a:cs typeface="Inria Serif"/>
                <a:sym typeface="Inria Serif"/>
              </a:defRPr>
            </a:lvl1pPr>
            <a:lvl2pPr lvl="1" algn="ctr" rtl="0">
              <a:buNone/>
              <a:defRPr sz="1300" b="1">
                <a:solidFill>
                  <a:schemeClr val="lt1"/>
                </a:solidFill>
                <a:latin typeface="Inria Serif"/>
                <a:ea typeface="Inria Serif"/>
                <a:cs typeface="Inria Serif"/>
                <a:sym typeface="Inria Serif"/>
              </a:defRPr>
            </a:lvl2pPr>
            <a:lvl3pPr lvl="2" algn="ctr" rtl="0">
              <a:buNone/>
              <a:defRPr sz="1300" b="1">
                <a:solidFill>
                  <a:schemeClr val="lt1"/>
                </a:solidFill>
                <a:latin typeface="Inria Serif"/>
                <a:ea typeface="Inria Serif"/>
                <a:cs typeface="Inria Serif"/>
                <a:sym typeface="Inria Serif"/>
              </a:defRPr>
            </a:lvl3pPr>
            <a:lvl4pPr lvl="3" algn="ctr" rtl="0">
              <a:buNone/>
              <a:defRPr sz="1300" b="1">
                <a:solidFill>
                  <a:schemeClr val="lt1"/>
                </a:solidFill>
                <a:latin typeface="Inria Serif"/>
                <a:ea typeface="Inria Serif"/>
                <a:cs typeface="Inria Serif"/>
                <a:sym typeface="Inria Serif"/>
              </a:defRPr>
            </a:lvl4pPr>
            <a:lvl5pPr lvl="4" algn="ctr" rtl="0">
              <a:buNone/>
              <a:defRPr sz="1300" b="1">
                <a:solidFill>
                  <a:schemeClr val="lt1"/>
                </a:solidFill>
                <a:latin typeface="Inria Serif"/>
                <a:ea typeface="Inria Serif"/>
                <a:cs typeface="Inria Serif"/>
                <a:sym typeface="Inria Serif"/>
              </a:defRPr>
            </a:lvl5pPr>
            <a:lvl6pPr lvl="5" algn="ctr" rtl="0">
              <a:buNone/>
              <a:defRPr sz="1300" b="1">
                <a:solidFill>
                  <a:schemeClr val="lt1"/>
                </a:solidFill>
                <a:latin typeface="Inria Serif"/>
                <a:ea typeface="Inria Serif"/>
                <a:cs typeface="Inria Serif"/>
                <a:sym typeface="Inria Serif"/>
              </a:defRPr>
            </a:lvl6pPr>
            <a:lvl7pPr lvl="6" algn="ctr" rtl="0">
              <a:buNone/>
              <a:defRPr sz="1300" b="1">
                <a:solidFill>
                  <a:schemeClr val="lt1"/>
                </a:solidFill>
                <a:latin typeface="Inria Serif"/>
                <a:ea typeface="Inria Serif"/>
                <a:cs typeface="Inria Serif"/>
                <a:sym typeface="Inria Serif"/>
              </a:defRPr>
            </a:lvl7pPr>
            <a:lvl8pPr lvl="7" algn="ctr" rtl="0">
              <a:buNone/>
              <a:defRPr sz="1300" b="1">
                <a:solidFill>
                  <a:schemeClr val="lt1"/>
                </a:solidFill>
                <a:latin typeface="Inria Serif"/>
                <a:ea typeface="Inria Serif"/>
                <a:cs typeface="Inria Serif"/>
                <a:sym typeface="Inria Serif"/>
              </a:defRPr>
            </a:lvl8pPr>
            <a:lvl9pPr lvl="8" algn="ctr" rtl="0">
              <a:buNone/>
              <a:defRPr sz="1300" b="1">
                <a:solidFill>
                  <a:schemeClr val="lt1"/>
                </a:solidFill>
                <a:latin typeface="Inria Serif"/>
                <a:ea typeface="Inria Serif"/>
                <a:cs typeface="Inria Serif"/>
                <a:sym typeface="Inria Serif"/>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5700" y="823775"/>
            <a:ext cx="1623900" cy="38640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1pPr>
            <a:lvl2pPr lvl="1"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2pPr>
            <a:lvl3pPr lvl="2"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3pPr>
            <a:lvl4pPr lvl="3"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4pPr>
            <a:lvl5pPr lvl="4"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5pPr>
            <a:lvl6pPr lvl="5"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6pPr>
            <a:lvl7pPr lvl="6"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7pPr>
            <a:lvl8pPr lvl="7"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8pPr>
            <a:lvl9pPr lvl="8" rtl="0">
              <a:lnSpc>
                <a:spcPct val="90000"/>
              </a:lnSpc>
              <a:spcBef>
                <a:spcPts val="0"/>
              </a:spcBef>
              <a:spcAft>
                <a:spcPts val="0"/>
              </a:spcAft>
              <a:buClr>
                <a:schemeClr val="accent1"/>
              </a:buClr>
              <a:buSzPts val="2200"/>
              <a:buFont typeface="Playfair Display Regular"/>
              <a:buNone/>
              <a:defRPr sz="2200">
                <a:solidFill>
                  <a:schemeClr val="accent1"/>
                </a:solidFill>
                <a:latin typeface="Playfair Display Regular"/>
                <a:ea typeface="Playfair Display Regular"/>
                <a:cs typeface="Playfair Display Regular"/>
                <a:sym typeface="Playfair Display Regular"/>
              </a:defRPr>
            </a:lvl9pPr>
          </a:lstStyle>
          <a:p>
            <a:endParaRPr/>
          </a:p>
        </p:txBody>
      </p:sp>
      <p:sp>
        <p:nvSpPr>
          <p:cNvPr id="8" name="Google Shape;8;p1"/>
          <p:cNvSpPr txBox="1">
            <a:spLocks noGrp="1"/>
          </p:cNvSpPr>
          <p:nvPr>
            <p:ph type="body" idx="1"/>
          </p:nvPr>
        </p:nvSpPr>
        <p:spPr>
          <a:xfrm>
            <a:off x="2763000" y="1376700"/>
            <a:ext cx="5925300" cy="33111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1pPr>
            <a:lvl2pPr marL="914400" lvl="1"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2pPr>
            <a:lvl3pPr marL="1371600" lvl="2" indent="-355600" rtl="0">
              <a:lnSpc>
                <a:spcPct val="115000"/>
              </a:lnSpc>
              <a:spcBef>
                <a:spcPts val="600"/>
              </a:spcBef>
              <a:spcAft>
                <a:spcPts val="0"/>
              </a:spcAft>
              <a:buClr>
                <a:schemeClr val="accent2"/>
              </a:buClr>
              <a:buSzPts val="2000"/>
              <a:buFont typeface="Inria Serif Light"/>
              <a:buChar char="▫"/>
              <a:defRPr sz="2000">
                <a:solidFill>
                  <a:schemeClr val="dk1"/>
                </a:solidFill>
                <a:latin typeface="Inria Serif Light"/>
                <a:ea typeface="Inria Serif Light"/>
                <a:cs typeface="Inria Serif Light"/>
                <a:sym typeface="Inria Serif Light"/>
              </a:defRPr>
            </a:lvl3pPr>
            <a:lvl4pPr marL="1828800" lvl="3"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4pPr>
            <a:lvl5pPr marL="2286000" lvl="4"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5pPr>
            <a:lvl6pPr marL="2743200" lvl="5"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6pPr>
            <a:lvl7pPr marL="3200400" lvl="6"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7pPr>
            <a:lvl8pPr marL="3657600" lvl="7" indent="-355600" rtl="0">
              <a:lnSpc>
                <a:spcPct val="115000"/>
              </a:lnSpc>
              <a:spcBef>
                <a:spcPts val="600"/>
              </a:spcBef>
              <a:spcAft>
                <a:spcPts val="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8pPr>
            <a:lvl9pPr marL="4114800" lvl="8" indent="-355600" rtl="0">
              <a:lnSpc>
                <a:spcPct val="115000"/>
              </a:lnSpc>
              <a:spcBef>
                <a:spcPts val="600"/>
              </a:spcBef>
              <a:spcAft>
                <a:spcPts val="600"/>
              </a:spcAft>
              <a:buClr>
                <a:schemeClr val="dk1"/>
              </a:buClr>
              <a:buSzPts val="2000"/>
              <a:buFont typeface="Inria Serif Light"/>
              <a:buChar char="■"/>
              <a:defRPr sz="2000">
                <a:solidFill>
                  <a:schemeClr val="dk1"/>
                </a:solidFill>
                <a:latin typeface="Inria Serif Light"/>
                <a:ea typeface="Inria Serif Light"/>
                <a:cs typeface="Inria Serif Light"/>
                <a:sym typeface="Inria Serif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opendoorsdata.org/data/international-students/all-places-of-origin/" TargetMode="External"/><Relationship Id="rId3" Type="http://schemas.openxmlformats.org/officeDocument/2006/relationships/slideLayout" Target="../slideLayouts/slideLayout4.xml"/><Relationship Id="rId7" Type="http://schemas.openxmlformats.org/officeDocument/2006/relationships/hyperlink" Target="https://opendoorsdata.org/data/international-students/enrollment-trends/"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ebookcentral.proquest.com/" TargetMode="External"/><Relationship Id="rId5" Type="http://schemas.openxmlformats.org/officeDocument/2006/relationships/hyperlink" Target="https://www.ccu.edu/blogs/cags/2018/03/5-facts-about-ccus-new-culturally-and-linguistically-diverse-emphasis/" TargetMode="External"/><Relationship Id="rId10" Type="http://schemas.openxmlformats.org/officeDocument/2006/relationships/image" Target="../media/image2.png"/><Relationship Id="rId4" Type="http://schemas.openxmlformats.org/officeDocument/2006/relationships/notesSlide" Target="../notesSlides/notesSlide26.xml"/><Relationship Id="rId9" Type="http://schemas.openxmlformats.org/officeDocument/2006/relationships/hyperlink" Target="https://abcnews.go.com/Business/loss-international-students-damage-us-economy-experts/story?id=71754388#:~:text=International%20students%20contributed%20%2445%20billion,dependent%20on%20the%20revenue%20stream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13"/>
          <p:cNvSpPr txBox="1">
            <a:spLocks noGrp="1"/>
          </p:cNvSpPr>
          <p:nvPr>
            <p:ph type="ctrTitle"/>
          </p:nvPr>
        </p:nvSpPr>
        <p:spPr>
          <a:xfrm>
            <a:off x="146845" y="1027006"/>
            <a:ext cx="3724500" cy="1587096"/>
          </a:xfrm>
          <a:prstGeom prst="rect">
            <a:avLst/>
          </a:prstGeom>
        </p:spPr>
        <p:txBody>
          <a:bodyPr spcFirstLastPara="1" wrap="square" lIns="0" tIns="0" rIns="0" bIns="0" anchor="b" anchorCtr="0">
            <a:noAutofit/>
          </a:bodyPr>
          <a:lstStyle/>
          <a:p>
            <a:pPr marL="0" lvl="0" indent="0" rtl="0">
              <a:spcBef>
                <a:spcPts val="0"/>
              </a:spcBef>
              <a:spcAft>
                <a:spcPts val="0"/>
              </a:spcAft>
              <a:buNone/>
            </a:pPr>
            <a:r>
              <a:rPr lang="en" dirty="0"/>
              <a:t>International Student Engagement:</a:t>
            </a:r>
            <a:endParaRPr dirty="0"/>
          </a:p>
        </p:txBody>
      </p:sp>
      <p:sp>
        <p:nvSpPr>
          <p:cNvPr id="11" name="Google Shape;66;p13">
            <a:extLst>
              <a:ext uri="{FF2B5EF4-FFF2-40B4-BE49-F238E27FC236}">
                <a16:creationId xmlns:a16="http://schemas.microsoft.com/office/drawing/2014/main" id="{E510C41F-AB59-4D7A-BAB0-463745726B36}"/>
              </a:ext>
            </a:extLst>
          </p:cNvPr>
          <p:cNvSpPr txBox="1">
            <a:spLocks/>
          </p:cNvSpPr>
          <p:nvPr/>
        </p:nvSpPr>
        <p:spPr>
          <a:xfrm>
            <a:off x="0" y="2571750"/>
            <a:ext cx="4727364" cy="50188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pPr algn="ctr"/>
            <a:r>
              <a:rPr lang="en-US" sz="1600" dirty="0"/>
              <a:t>Strategies for Creating Inclusive, Connected, &amp; Purposeful Campus Environments</a:t>
            </a:r>
            <a:endParaRPr lang="en-US" sz="2800" dirty="0"/>
          </a:p>
        </p:txBody>
      </p:sp>
      <p:sp>
        <p:nvSpPr>
          <p:cNvPr id="12" name="Google Shape;66;p13">
            <a:extLst>
              <a:ext uri="{FF2B5EF4-FFF2-40B4-BE49-F238E27FC236}">
                <a16:creationId xmlns:a16="http://schemas.microsoft.com/office/drawing/2014/main" id="{7D1FBD4F-5A09-4F1D-A7F2-7A86D4600CBE}"/>
              </a:ext>
            </a:extLst>
          </p:cNvPr>
          <p:cNvSpPr txBox="1">
            <a:spLocks/>
          </p:cNvSpPr>
          <p:nvPr/>
        </p:nvSpPr>
        <p:spPr>
          <a:xfrm>
            <a:off x="146845" y="4598015"/>
            <a:ext cx="4017831" cy="501883"/>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1pPr>
            <a:lvl2pPr marR="0" lvl="1"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2pPr>
            <a:lvl3pPr marR="0" lvl="2"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3pPr>
            <a:lvl4pPr marR="0" lvl="3"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4pPr>
            <a:lvl5pPr marR="0" lvl="4"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5pPr>
            <a:lvl6pPr marR="0" lvl="5"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6pPr>
            <a:lvl7pPr marR="0" lvl="6"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7pPr>
            <a:lvl8pPr marR="0" lvl="7"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8pPr>
            <a:lvl9pPr marR="0" lvl="8" algn="l" rtl="0">
              <a:lnSpc>
                <a:spcPct val="90000"/>
              </a:lnSpc>
              <a:spcBef>
                <a:spcPts val="0"/>
              </a:spcBef>
              <a:spcAft>
                <a:spcPts val="0"/>
              </a:spcAft>
              <a:buClr>
                <a:schemeClr val="accent1"/>
              </a:buClr>
              <a:buSzPts val="3600"/>
              <a:buFont typeface="Playfair Display Regular"/>
              <a:buNone/>
              <a:defRPr sz="3600" b="0" i="0" u="none" strike="noStrike" cap="none">
                <a:solidFill>
                  <a:schemeClr val="accent1"/>
                </a:solidFill>
                <a:latin typeface="Playfair Display Regular"/>
                <a:ea typeface="Playfair Display Regular"/>
                <a:cs typeface="Playfair Display Regular"/>
                <a:sym typeface="Playfair Display Regular"/>
              </a:defRPr>
            </a:lvl9pPr>
          </a:lstStyle>
          <a:p>
            <a:r>
              <a:rPr lang="en-US" sz="1200" dirty="0"/>
              <a:t>Authors: Chris G., Rachawan W, &amp; Stephanie B.</a:t>
            </a:r>
          </a:p>
          <a:p>
            <a:r>
              <a:rPr lang="en-US" sz="1200" dirty="0"/>
              <a:t>Presented by: Emily Lane</a:t>
            </a:r>
            <a:endParaRPr lang="en-US" sz="2000" dirty="0"/>
          </a:p>
        </p:txBody>
      </p:sp>
      <p:pic>
        <p:nvPicPr>
          <p:cNvPr id="2" name="Picture 1">
            <a:extLst>
              <a:ext uri="{FF2B5EF4-FFF2-40B4-BE49-F238E27FC236}">
                <a16:creationId xmlns:a16="http://schemas.microsoft.com/office/drawing/2014/main" id="{15AAD78F-E669-4863-AC60-026A7EB413C7}"/>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4785222" y="0"/>
            <a:ext cx="3447288" cy="5143500"/>
          </a:xfrm>
          <a:prstGeom prst="rect">
            <a:avLst/>
          </a:prstGeom>
        </p:spPr>
      </p:pic>
      <p:grpSp>
        <p:nvGrpSpPr>
          <p:cNvPr id="14" name="Google Shape;445;p38">
            <a:extLst>
              <a:ext uri="{FF2B5EF4-FFF2-40B4-BE49-F238E27FC236}">
                <a16:creationId xmlns:a16="http://schemas.microsoft.com/office/drawing/2014/main" id="{9CBE1228-D69D-477C-B1E3-1B30344DD667}"/>
              </a:ext>
            </a:extLst>
          </p:cNvPr>
          <p:cNvGrpSpPr/>
          <p:nvPr/>
        </p:nvGrpSpPr>
        <p:grpSpPr>
          <a:xfrm>
            <a:off x="8359529" y="177000"/>
            <a:ext cx="663970" cy="568523"/>
            <a:chOff x="1934025" y="1001650"/>
            <a:chExt cx="415300" cy="355600"/>
          </a:xfrm>
        </p:grpSpPr>
        <p:sp>
          <p:nvSpPr>
            <p:cNvPr id="15" name="Google Shape;446;p38">
              <a:extLst>
                <a:ext uri="{FF2B5EF4-FFF2-40B4-BE49-F238E27FC236}">
                  <a16:creationId xmlns:a16="http://schemas.microsoft.com/office/drawing/2014/main" id="{61E7E505-5084-4A49-BF6B-0D170DDEBCE2}"/>
                </a:ext>
              </a:extLst>
            </p:cNvPr>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7;p38">
              <a:extLst>
                <a:ext uri="{FF2B5EF4-FFF2-40B4-BE49-F238E27FC236}">
                  <a16:creationId xmlns:a16="http://schemas.microsoft.com/office/drawing/2014/main" id="{E2A33E86-EFAC-43BB-9541-24067662CDAF}"/>
                </a:ext>
              </a:extLst>
            </p:cNvPr>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8;p38">
              <a:extLst>
                <a:ext uri="{FF2B5EF4-FFF2-40B4-BE49-F238E27FC236}">
                  <a16:creationId xmlns:a16="http://schemas.microsoft.com/office/drawing/2014/main" id="{9105E5FB-1D3A-4512-8E85-A529547C8CAB}"/>
                </a:ext>
              </a:extLst>
            </p:cNvPr>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9;p38">
              <a:extLst>
                <a:ext uri="{FF2B5EF4-FFF2-40B4-BE49-F238E27FC236}">
                  <a16:creationId xmlns:a16="http://schemas.microsoft.com/office/drawing/2014/main" id="{8A0967F8-152E-44C9-885A-0A548A4F1C2F}"/>
                </a:ext>
              </a:extLst>
            </p:cNvPr>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Slide 1">
            <a:hlinkClick r:id="" action="ppaction://media"/>
            <a:extLst>
              <a:ext uri="{FF2B5EF4-FFF2-40B4-BE49-F238E27FC236}">
                <a16:creationId xmlns:a16="http://schemas.microsoft.com/office/drawing/2014/main" id="{EA47BAE8-0AA1-459E-AD6E-B679C9DB88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924" y="167473"/>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Campus Contexts That Foster a Sense of Belonging</a:t>
            </a:r>
            <a:endParaRPr dirty="0"/>
          </a:p>
        </p:txBody>
      </p:sp>
      <p:sp>
        <p:nvSpPr>
          <p:cNvPr id="110" name="Google Shape;110;p18"/>
          <p:cNvSpPr txBox="1">
            <a:spLocks noGrp="1"/>
          </p:cNvSpPr>
          <p:nvPr>
            <p:ph type="body" idx="1"/>
          </p:nvPr>
        </p:nvSpPr>
        <p:spPr>
          <a:prstGeom prst="rect">
            <a:avLst/>
          </a:prstGeom>
        </p:spPr>
        <p:txBody>
          <a:bodyPr spcFirstLastPara="1" wrap="square" lIns="0" tIns="0" rIns="0" bIns="0" anchor="t" anchorCtr="0">
            <a:noAutofit/>
          </a:bodyPr>
          <a:lstStyle/>
          <a:p>
            <a:pPr marL="320040" lvl="0" indent="-355600" algn="l" rtl="0">
              <a:spcBef>
                <a:spcPts val="0"/>
              </a:spcBef>
              <a:spcAft>
                <a:spcPts val="0"/>
              </a:spcAft>
              <a:buSzPts val="2000"/>
              <a:buChar char="▫"/>
            </a:pPr>
            <a:r>
              <a:rPr lang="en-US" dirty="0"/>
              <a:t>Shift from focusing on vulnerabilities</a:t>
            </a:r>
          </a:p>
          <a:p>
            <a:pPr marL="320040" lvl="0" indent="-355600" algn="l" rtl="0">
              <a:spcBef>
                <a:spcPts val="0"/>
              </a:spcBef>
              <a:spcAft>
                <a:spcPts val="0"/>
              </a:spcAft>
              <a:buSzPts val="2000"/>
              <a:buChar char="▫"/>
            </a:pPr>
            <a:r>
              <a:rPr lang="en-US" dirty="0"/>
              <a:t>Focus on resilience and strength</a:t>
            </a:r>
          </a:p>
          <a:p>
            <a:pPr marL="320040" lvl="0" indent="-355600" algn="l" rtl="0">
              <a:spcBef>
                <a:spcPts val="0"/>
              </a:spcBef>
              <a:spcAft>
                <a:spcPts val="0"/>
              </a:spcAft>
              <a:buSzPts val="2000"/>
              <a:buChar char="▫"/>
            </a:pPr>
            <a:r>
              <a:rPr lang="en-US" dirty="0"/>
              <a:t>Value noneconomic forms of capital</a:t>
            </a:r>
          </a:p>
          <a:p>
            <a:pPr marL="777240" lvl="1">
              <a:spcBef>
                <a:spcPts val="0"/>
              </a:spcBef>
              <a:buChar char="▫"/>
            </a:pPr>
            <a:r>
              <a:rPr lang="en-US" dirty="0"/>
              <a:t>Language proficiency</a:t>
            </a:r>
          </a:p>
          <a:p>
            <a:pPr marL="777240" lvl="1">
              <a:spcBef>
                <a:spcPts val="0"/>
              </a:spcBef>
              <a:buChar char="▫"/>
            </a:pPr>
            <a:r>
              <a:rPr lang="en-US" dirty="0"/>
              <a:t>Cultural knowledge</a:t>
            </a:r>
          </a:p>
          <a:p>
            <a:pPr marL="777240" lvl="1">
              <a:spcBef>
                <a:spcPts val="0"/>
              </a:spcBef>
              <a:buChar char="▫"/>
            </a:pPr>
            <a:r>
              <a:rPr lang="en-US" dirty="0"/>
              <a:t>Social relationships</a:t>
            </a:r>
          </a:p>
        </p:txBody>
      </p:sp>
      <p:sp>
        <p:nvSpPr>
          <p:cNvPr id="111" name="Google Shape;111;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grpSp>
        <p:nvGrpSpPr>
          <p:cNvPr id="21" name="Google Shape;494;p38">
            <a:extLst>
              <a:ext uri="{FF2B5EF4-FFF2-40B4-BE49-F238E27FC236}">
                <a16:creationId xmlns:a16="http://schemas.microsoft.com/office/drawing/2014/main" id="{DC9ECC20-07B4-458C-AF19-B080BEB97BFE}"/>
              </a:ext>
            </a:extLst>
          </p:cNvPr>
          <p:cNvGrpSpPr/>
          <p:nvPr/>
        </p:nvGrpSpPr>
        <p:grpSpPr>
          <a:xfrm>
            <a:off x="422362" y="3893504"/>
            <a:ext cx="785286" cy="794246"/>
            <a:chOff x="5290150" y="1636700"/>
            <a:chExt cx="425025" cy="429875"/>
          </a:xfrm>
        </p:grpSpPr>
        <p:sp>
          <p:nvSpPr>
            <p:cNvPr id="22" name="Google Shape;495;p38">
              <a:extLst>
                <a:ext uri="{FF2B5EF4-FFF2-40B4-BE49-F238E27FC236}">
                  <a16:creationId xmlns:a16="http://schemas.microsoft.com/office/drawing/2014/main" id="{626CCD5E-6060-4FAF-9BA0-71C9F58AB9AD}"/>
                </a:ext>
              </a:extLst>
            </p:cNvPr>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6;p38">
              <a:extLst>
                <a:ext uri="{FF2B5EF4-FFF2-40B4-BE49-F238E27FC236}">
                  <a16:creationId xmlns:a16="http://schemas.microsoft.com/office/drawing/2014/main" id="{4BB54645-3F54-4210-876A-9C47C9E5A1AB}"/>
                </a:ext>
              </a:extLst>
            </p:cNvPr>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lide 10">
            <a:hlinkClick r:id="" action="ppaction://media"/>
            <a:extLst>
              <a:ext uri="{FF2B5EF4-FFF2-40B4-BE49-F238E27FC236}">
                <a16:creationId xmlns:a16="http://schemas.microsoft.com/office/drawing/2014/main" id="{FF839DE4-508A-45C0-931B-4318882D2A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66" y="84819"/>
            <a:ext cx="621792" cy="621792"/>
          </a:xfrm>
          <a:prstGeom prst="rect">
            <a:avLst/>
          </a:prstGeom>
        </p:spPr>
      </p:pic>
    </p:spTree>
    <p:extLst>
      <p:ext uri="{BB962C8B-B14F-4D97-AF65-F5344CB8AC3E}">
        <p14:creationId xmlns:p14="http://schemas.microsoft.com/office/powerpoint/2010/main" val="136950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US" sz="2400" dirty="0"/>
              <a:t>A critically important outcome of college is the formation of new social relationships. If two students both receive high GPAs yet one student receives a plum job offer owing to social relationships while another student does not, the outcomes for these students cannot be said to be equal.</a:t>
            </a:r>
            <a:endParaRPr sz="2400" dirty="0"/>
          </a:p>
        </p:txBody>
      </p:sp>
      <p:sp>
        <p:nvSpPr>
          <p:cNvPr id="104" name="Google Shape;104;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dirty="0"/>
          </a:p>
        </p:txBody>
      </p:sp>
      <p:pic>
        <p:nvPicPr>
          <p:cNvPr id="2" name="slide 11">
            <a:hlinkClick r:id="" action="ppaction://media"/>
            <a:extLst>
              <a:ext uri="{FF2B5EF4-FFF2-40B4-BE49-F238E27FC236}">
                <a16:creationId xmlns:a16="http://schemas.microsoft.com/office/drawing/2014/main" id="{34589A5B-001C-432C-B60A-DF983BFB0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7162" y="52387"/>
            <a:ext cx="621792" cy="621792"/>
          </a:xfrm>
          <a:prstGeom prst="rect">
            <a:avLst/>
          </a:prstGeom>
        </p:spPr>
      </p:pic>
    </p:spTree>
    <p:extLst>
      <p:ext uri="{BB962C8B-B14F-4D97-AF65-F5344CB8AC3E}">
        <p14:creationId xmlns:p14="http://schemas.microsoft.com/office/powerpoint/2010/main" val="25463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41" name="Google Shape;635;p38">
            <a:extLst>
              <a:ext uri="{FF2B5EF4-FFF2-40B4-BE49-F238E27FC236}">
                <a16:creationId xmlns:a16="http://schemas.microsoft.com/office/drawing/2014/main" id="{5F0D5BBB-6FF2-4AE3-92A2-68CFAAF02461}"/>
              </a:ext>
            </a:extLst>
          </p:cNvPr>
          <p:cNvSpPr/>
          <p:nvPr/>
        </p:nvSpPr>
        <p:spPr>
          <a:xfrm>
            <a:off x="543972" y="3428391"/>
            <a:ext cx="1285994" cy="1123867"/>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Five Divides</a:t>
            </a:r>
            <a:endParaRPr dirty="0"/>
          </a:p>
        </p:txBody>
      </p:sp>
      <p:sp>
        <p:nvSpPr>
          <p:cNvPr id="324" name="Google Shape;324;p30"/>
          <p:cNvSpPr txBox="1">
            <a:spLocks noGrp="1"/>
          </p:cNvSpPr>
          <p:nvPr>
            <p:ph type="body" idx="1"/>
          </p:nvPr>
        </p:nvSpPr>
        <p:spPr>
          <a:xfrm>
            <a:off x="2764648" y="1168136"/>
            <a:ext cx="1788716" cy="141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1</a:t>
            </a:r>
            <a:endParaRPr b="1" dirty="0"/>
          </a:p>
          <a:p>
            <a:pPr marL="0" lvl="0" indent="0" algn="l" rtl="0">
              <a:spcBef>
                <a:spcPts val="600"/>
              </a:spcBef>
              <a:spcAft>
                <a:spcPts val="600"/>
              </a:spcAft>
              <a:buNone/>
            </a:pPr>
            <a:r>
              <a:rPr lang="en" sz="1200" dirty="0"/>
              <a:t>The surge in undergraduate recruitment and enrollment</a:t>
            </a:r>
            <a:endParaRPr sz="1200" dirty="0"/>
          </a:p>
        </p:txBody>
      </p:sp>
      <p:sp>
        <p:nvSpPr>
          <p:cNvPr id="328" name="Google Shape;328;p30"/>
          <p:cNvSpPr txBox="1">
            <a:spLocks noGrp="1"/>
          </p:cNvSpPr>
          <p:nvPr>
            <p:ph type="body" idx="2"/>
          </p:nvPr>
        </p:nvSpPr>
        <p:spPr>
          <a:xfrm>
            <a:off x="2811991" y="3059550"/>
            <a:ext cx="1651851" cy="141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4</a:t>
            </a:r>
            <a:endParaRPr b="1" dirty="0"/>
          </a:p>
          <a:p>
            <a:pPr marL="0" lvl="0" indent="0" algn="l" rtl="0">
              <a:spcBef>
                <a:spcPts val="600"/>
              </a:spcBef>
              <a:spcAft>
                <a:spcPts val="600"/>
              </a:spcAft>
              <a:buNone/>
            </a:pPr>
            <a:r>
              <a:rPr lang="en-US" sz="1200" dirty="0"/>
              <a:t>D</a:t>
            </a:r>
            <a:r>
              <a:rPr lang="en" sz="1200" dirty="0"/>
              <a:t>isparities in financial circumstances</a:t>
            </a:r>
            <a:endParaRPr sz="1200" dirty="0"/>
          </a:p>
        </p:txBody>
      </p:sp>
      <p:sp>
        <p:nvSpPr>
          <p:cNvPr id="325" name="Google Shape;325;p30"/>
          <p:cNvSpPr txBox="1">
            <a:spLocks noGrp="1"/>
          </p:cNvSpPr>
          <p:nvPr>
            <p:ph type="body" idx="3"/>
          </p:nvPr>
        </p:nvSpPr>
        <p:spPr>
          <a:xfrm>
            <a:off x="4851753" y="1154550"/>
            <a:ext cx="1651851" cy="141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2</a:t>
            </a:r>
            <a:endParaRPr b="1" dirty="0"/>
          </a:p>
          <a:p>
            <a:pPr marL="0" lvl="0" indent="0" algn="l" rtl="0">
              <a:spcBef>
                <a:spcPts val="600"/>
              </a:spcBef>
              <a:spcAft>
                <a:spcPts val="600"/>
              </a:spcAft>
              <a:buNone/>
            </a:pPr>
            <a:r>
              <a:rPr lang="en-US" sz="1200" dirty="0"/>
              <a:t>T</a:t>
            </a:r>
            <a:r>
              <a:rPr lang="en" sz="1200" dirty="0"/>
              <a:t>he increasingly varied academic preparedness of international students</a:t>
            </a:r>
            <a:endParaRPr sz="1200" dirty="0"/>
          </a:p>
        </p:txBody>
      </p:sp>
      <p:sp>
        <p:nvSpPr>
          <p:cNvPr id="327" name="Google Shape;327;p30"/>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326" name="Google Shape;326;p30"/>
          <p:cNvSpPr txBox="1">
            <a:spLocks noGrp="1"/>
          </p:cNvSpPr>
          <p:nvPr>
            <p:ph type="body" idx="4294967295"/>
          </p:nvPr>
        </p:nvSpPr>
        <p:spPr>
          <a:xfrm>
            <a:off x="7035800" y="1096963"/>
            <a:ext cx="1846262" cy="141763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3</a:t>
            </a:r>
            <a:endParaRPr b="1" dirty="0"/>
          </a:p>
          <a:p>
            <a:pPr marL="0" lvl="0" indent="0" algn="l" rtl="0">
              <a:spcBef>
                <a:spcPts val="600"/>
              </a:spcBef>
              <a:spcAft>
                <a:spcPts val="0"/>
              </a:spcAft>
              <a:buNone/>
            </a:pPr>
            <a:r>
              <a:rPr lang="en-US" sz="1200" dirty="0"/>
              <a:t>The local and global tensions manifest from new patterns of global mobility</a:t>
            </a:r>
            <a:endParaRPr sz="1200" dirty="0"/>
          </a:p>
          <a:p>
            <a:pPr marL="0" lvl="0" indent="0" algn="l" rtl="0">
              <a:spcBef>
                <a:spcPts val="600"/>
              </a:spcBef>
              <a:spcAft>
                <a:spcPts val="600"/>
              </a:spcAft>
              <a:buNone/>
            </a:pPr>
            <a:endParaRPr sz="1200" dirty="0"/>
          </a:p>
        </p:txBody>
      </p:sp>
      <p:sp>
        <p:nvSpPr>
          <p:cNvPr id="329" name="Google Shape;329;p30"/>
          <p:cNvSpPr txBox="1">
            <a:spLocks noGrp="1"/>
          </p:cNvSpPr>
          <p:nvPr>
            <p:ph type="body" idx="4294967295"/>
          </p:nvPr>
        </p:nvSpPr>
        <p:spPr>
          <a:xfrm>
            <a:off x="4851753" y="3050550"/>
            <a:ext cx="1652587" cy="141763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5</a:t>
            </a:r>
            <a:endParaRPr b="1" dirty="0"/>
          </a:p>
          <a:p>
            <a:pPr marL="0" lvl="0" indent="0" algn="l" rtl="0">
              <a:spcBef>
                <a:spcPts val="600"/>
              </a:spcBef>
              <a:spcAft>
                <a:spcPts val="600"/>
              </a:spcAft>
              <a:buNone/>
            </a:pPr>
            <a:r>
              <a:rPr lang="en-US" sz="1200" dirty="0"/>
              <a:t>T</a:t>
            </a:r>
            <a:r>
              <a:rPr lang="en" sz="1200" dirty="0"/>
              <a:t>he evidence of neo-racist attitudes toward particular subpopulations of international students</a:t>
            </a:r>
            <a:endParaRPr sz="1200" dirty="0"/>
          </a:p>
        </p:txBody>
      </p:sp>
      <p:grpSp>
        <p:nvGrpSpPr>
          <p:cNvPr id="13" name="Google Shape;511;p38">
            <a:extLst>
              <a:ext uri="{FF2B5EF4-FFF2-40B4-BE49-F238E27FC236}">
                <a16:creationId xmlns:a16="http://schemas.microsoft.com/office/drawing/2014/main" id="{0CF8DE35-05E5-4467-8410-21BF3B957516}"/>
              </a:ext>
            </a:extLst>
          </p:cNvPr>
          <p:cNvGrpSpPr/>
          <p:nvPr/>
        </p:nvGrpSpPr>
        <p:grpSpPr>
          <a:xfrm>
            <a:off x="5138588" y="1164754"/>
            <a:ext cx="289209" cy="342058"/>
            <a:chOff x="616425" y="2329600"/>
            <a:chExt cx="361700" cy="388475"/>
          </a:xfrm>
        </p:grpSpPr>
        <p:sp>
          <p:nvSpPr>
            <p:cNvPr id="14" name="Google Shape;512;p38">
              <a:extLst>
                <a:ext uri="{FF2B5EF4-FFF2-40B4-BE49-F238E27FC236}">
                  <a16:creationId xmlns:a16="http://schemas.microsoft.com/office/drawing/2014/main" id="{3E24C19C-EDF8-4037-B605-17DA9FA63517}"/>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3;p38">
              <a:extLst>
                <a:ext uri="{FF2B5EF4-FFF2-40B4-BE49-F238E27FC236}">
                  <a16:creationId xmlns:a16="http://schemas.microsoft.com/office/drawing/2014/main" id="{BC5BE795-A34F-4F29-AEE8-8B7DD515AB35}"/>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4;p38">
              <a:extLst>
                <a:ext uri="{FF2B5EF4-FFF2-40B4-BE49-F238E27FC236}">
                  <a16:creationId xmlns:a16="http://schemas.microsoft.com/office/drawing/2014/main" id="{8A6A8442-304D-4643-A4F3-6729F3D466F5}"/>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5;p38">
              <a:extLst>
                <a:ext uri="{FF2B5EF4-FFF2-40B4-BE49-F238E27FC236}">
                  <a16:creationId xmlns:a16="http://schemas.microsoft.com/office/drawing/2014/main" id="{EFB6E41E-7C6C-47D1-802C-B888BCD3155F}"/>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6;p38">
              <a:extLst>
                <a:ext uri="{FF2B5EF4-FFF2-40B4-BE49-F238E27FC236}">
                  <a16:creationId xmlns:a16="http://schemas.microsoft.com/office/drawing/2014/main" id="{1AE95111-7BF1-480F-8EE0-6AFFB8DC06E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7;p38">
              <a:extLst>
                <a:ext uri="{FF2B5EF4-FFF2-40B4-BE49-F238E27FC236}">
                  <a16:creationId xmlns:a16="http://schemas.microsoft.com/office/drawing/2014/main" id="{7644CDE9-AD4F-4BC4-86B0-73039A8853F5}"/>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518;p38">
              <a:extLst>
                <a:ext uri="{FF2B5EF4-FFF2-40B4-BE49-F238E27FC236}">
                  <a16:creationId xmlns:a16="http://schemas.microsoft.com/office/drawing/2014/main" id="{B295803D-CE48-4B4B-821A-B2B3A58BBB7F}"/>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9;p38">
              <a:extLst>
                <a:ext uri="{FF2B5EF4-FFF2-40B4-BE49-F238E27FC236}">
                  <a16:creationId xmlns:a16="http://schemas.microsoft.com/office/drawing/2014/main" id="{0A947D4B-E2F6-4A4D-87A1-820C720B8604}"/>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71;p38">
            <a:extLst>
              <a:ext uri="{FF2B5EF4-FFF2-40B4-BE49-F238E27FC236}">
                <a16:creationId xmlns:a16="http://schemas.microsoft.com/office/drawing/2014/main" id="{96A85E32-994E-4D6B-A08B-5E509329B866}"/>
              </a:ext>
            </a:extLst>
          </p:cNvPr>
          <p:cNvGrpSpPr/>
          <p:nvPr/>
        </p:nvGrpSpPr>
        <p:grpSpPr>
          <a:xfrm>
            <a:off x="2997229" y="3050550"/>
            <a:ext cx="407063" cy="312642"/>
            <a:chOff x="568950" y="3686775"/>
            <a:chExt cx="472500" cy="362900"/>
          </a:xfrm>
        </p:grpSpPr>
        <p:sp>
          <p:nvSpPr>
            <p:cNvPr id="23" name="Google Shape;572;p38">
              <a:extLst>
                <a:ext uri="{FF2B5EF4-FFF2-40B4-BE49-F238E27FC236}">
                  <a16:creationId xmlns:a16="http://schemas.microsoft.com/office/drawing/2014/main" id="{F3D8B493-7C09-4BAE-A08B-FD3D8F33876B}"/>
                </a:ext>
              </a:extLst>
            </p:cNvPr>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73;p38">
              <a:extLst>
                <a:ext uri="{FF2B5EF4-FFF2-40B4-BE49-F238E27FC236}">
                  <a16:creationId xmlns:a16="http://schemas.microsoft.com/office/drawing/2014/main" id="{10FE777E-AA2B-439B-BC1A-1E2825A6310C}"/>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4;p38">
              <a:extLst>
                <a:ext uri="{FF2B5EF4-FFF2-40B4-BE49-F238E27FC236}">
                  <a16:creationId xmlns:a16="http://schemas.microsoft.com/office/drawing/2014/main" id="{47C19D8D-4108-4360-8D4F-29ED056F1F26}"/>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10;p38">
            <a:extLst>
              <a:ext uri="{FF2B5EF4-FFF2-40B4-BE49-F238E27FC236}">
                <a16:creationId xmlns:a16="http://schemas.microsoft.com/office/drawing/2014/main" id="{ACC21BCA-8F8F-406F-97B7-77CAD916DF8C}"/>
              </a:ext>
            </a:extLst>
          </p:cNvPr>
          <p:cNvGrpSpPr/>
          <p:nvPr/>
        </p:nvGrpSpPr>
        <p:grpSpPr>
          <a:xfrm>
            <a:off x="2942496" y="1208506"/>
            <a:ext cx="306180" cy="272230"/>
            <a:chOff x="5292575" y="3681900"/>
            <a:chExt cx="420150" cy="373275"/>
          </a:xfrm>
        </p:grpSpPr>
        <p:sp>
          <p:nvSpPr>
            <p:cNvPr id="27" name="Google Shape;611;p38">
              <a:extLst>
                <a:ext uri="{FF2B5EF4-FFF2-40B4-BE49-F238E27FC236}">
                  <a16:creationId xmlns:a16="http://schemas.microsoft.com/office/drawing/2014/main" id="{6AEB9A6C-6525-488E-87B7-B9BA36C84B64}"/>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2;p38">
              <a:extLst>
                <a:ext uri="{FF2B5EF4-FFF2-40B4-BE49-F238E27FC236}">
                  <a16:creationId xmlns:a16="http://schemas.microsoft.com/office/drawing/2014/main" id="{2ED89171-56FF-49B8-90BA-13D8BD34F239}"/>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3;p38">
              <a:extLst>
                <a:ext uri="{FF2B5EF4-FFF2-40B4-BE49-F238E27FC236}">
                  <a16:creationId xmlns:a16="http://schemas.microsoft.com/office/drawing/2014/main" id="{01C24235-B837-4EB7-9590-9B302739500C}"/>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4;p38">
              <a:extLst>
                <a:ext uri="{FF2B5EF4-FFF2-40B4-BE49-F238E27FC236}">
                  <a16:creationId xmlns:a16="http://schemas.microsoft.com/office/drawing/2014/main" id="{C03E8113-A569-4FB1-BD65-9E33857B113B}"/>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5;p38">
              <a:extLst>
                <a:ext uri="{FF2B5EF4-FFF2-40B4-BE49-F238E27FC236}">
                  <a16:creationId xmlns:a16="http://schemas.microsoft.com/office/drawing/2014/main" id="{F1B2C306-7FA8-4BDE-A1BD-045550FCB59B}"/>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6;p38">
              <a:extLst>
                <a:ext uri="{FF2B5EF4-FFF2-40B4-BE49-F238E27FC236}">
                  <a16:creationId xmlns:a16="http://schemas.microsoft.com/office/drawing/2014/main" id="{9D70C676-E0C0-4196-8943-7F630B0C6AAC}"/>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7;p38">
              <a:extLst>
                <a:ext uri="{FF2B5EF4-FFF2-40B4-BE49-F238E27FC236}">
                  <a16:creationId xmlns:a16="http://schemas.microsoft.com/office/drawing/2014/main" id="{E251FF54-69C8-4E2B-9345-E6F7824F647D}"/>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618;p38">
            <a:extLst>
              <a:ext uri="{FF2B5EF4-FFF2-40B4-BE49-F238E27FC236}">
                <a16:creationId xmlns:a16="http://schemas.microsoft.com/office/drawing/2014/main" id="{BC3601F8-E98D-48C8-BF75-337B2AFE4D39}"/>
              </a:ext>
            </a:extLst>
          </p:cNvPr>
          <p:cNvGrpSpPr/>
          <p:nvPr/>
        </p:nvGrpSpPr>
        <p:grpSpPr>
          <a:xfrm>
            <a:off x="7238267" y="1134554"/>
            <a:ext cx="333922" cy="333922"/>
            <a:chOff x="5941025" y="3634400"/>
            <a:chExt cx="467650" cy="467650"/>
          </a:xfrm>
        </p:grpSpPr>
        <p:sp>
          <p:nvSpPr>
            <p:cNvPr id="35" name="Google Shape;619;p38">
              <a:extLst>
                <a:ext uri="{FF2B5EF4-FFF2-40B4-BE49-F238E27FC236}">
                  <a16:creationId xmlns:a16="http://schemas.microsoft.com/office/drawing/2014/main" id="{A1631E16-A742-484F-A8B0-5B8538ECA8E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0;p38">
              <a:extLst>
                <a:ext uri="{FF2B5EF4-FFF2-40B4-BE49-F238E27FC236}">
                  <a16:creationId xmlns:a16="http://schemas.microsoft.com/office/drawing/2014/main" id="{02F6A681-9C66-4A97-92C0-5B285D3FDE87}"/>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1;p38">
              <a:extLst>
                <a:ext uri="{FF2B5EF4-FFF2-40B4-BE49-F238E27FC236}">
                  <a16:creationId xmlns:a16="http://schemas.microsoft.com/office/drawing/2014/main" id="{124F4CA6-5AE9-4966-8922-BF057183B847}"/>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2;p38">
              <a:extLst>
                <a:ext uri="{FF2B5EF4-FFF2-40B4-BE49-F238E27FC236}">
                  <a16:creationId xmlns:a16="http://schemas.microsoft.com/office/drawing/2014/main" id="{0B889871-B716-477C-A60F-E423EDB8AB9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3;p38">
              <a:extLst>
                <a:ext uri="{FF2B5EF4-FFF2-40B4-BE49-F238E27FC236}">
                  <a16:creationId xmlns:a16="http://schemas.microsoft.com/office/drawing/2014/main" id="{C4B5E2DC-275D-4302-BF62-E1C1707A8A41}"/>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4;p38">
              <a:extLst>
                <a:ext uri="{FF2B5EF4-FFF2-40B4-BE49-F238E27FC236}">
                  <a16:creationId xmlns:a16="http://schemas.microsoft.com/office/drawing/2014/main" id="{D767BC54-76B9-44B3-B7FA-B07ABA5D3BA4}"/>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 name="Google Shape;636;p38">
            <a:extLst>
              <a:ext uri="{FF2B5EF4-FFF2-40B4-BE49-F238E27FC236}">
                <a16:creationId xmlns:a16="http://schemas.microsoft.com/office/drawing/2014/main" id="{66AF3FCC-2A89-4EC2-A24F-DF2BEAA0DE48}"/>
              </a:ext>
            </a:extLst>
          </p:cNvPr>
          <p:cNvSpPr/>
          <p:nvPr/>
        </p:nvSpPr>
        <p:spPr>
          <a:xfrm>
            <a:off x="5124173" y="3059549"/>
            <a:ext cx="303624" cy="303643"/>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12">
            <a:hlinkClick r:id="" action="ppaction://media"/>
            <a:extLst>
              <a:ext uri="{FF2B5EF4-FFF2-40B4-BE49-F238E27FC236}">
                <a16:creationId xmlns:a16="http://schemas.microsoft.com/office/drawing/2014/main" id="{D79595C4-D37F-4AD7-BA61-6F00DFCD6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804" y="66466"/>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Racisism &amp; Safety</a:t>
            </a:r>
            <a:endParaRPr dirty="0"/>
          </a:p>
        </p:txBody>
      </p:sp>
      <p:sp>
        <p:nvSpPr>
          <p:cNvPr id="110" name="Google Shape;110;p18"/>
          <p:cNvSpPr txBox="1">
            <a:spLocks noGrp="1"/>
          </p:cNvSpPr>
          <p:nvPr>
            <p:ph type="body" idx="1"/>
          </p:nvPr>
        </p:nvSpPr>
        <p:spPr>
          <a:prstGeom prst="rect">
            <a:avLst/>
          </a:prstGeom>
        </p:spPr>
        <p:txBody>
          <a:bodyPr spcFirstLastPara="1" wrap="square" lIns="0" tIns="0" rIns="0" bIns="0" anchor="t" anchorCtr="0">
            <a:noAutofit/>
          </a:bodyPr>
          <a:lstStyle/>
          <a:p>
            <a:pPr marL="320040"/>
            <a:r>
              <a:rPr lang="en-US" dirty="0"/>
              <a:t>Ostracized</a:t>
            </a:r>
          </a:p>
          <a:p>
            <a:pPr marL="320040"/>
            <a:r>
              <a:rPr lang="en-US" dirty="0"/>
              <a:t>Abandoned</a:t>
            </a:r>
          </a:p>
          <a:p>
            <a:pPr marL="320040"/>
            <a:r>
              <a:rPr lang="en-US" dirty="0"/>
              <a:t>Excluded </a:t>
            </a:r>
          </a:p>
          <a:p>
            <a:pPr marL="320040"/>
            <a:r>
              <a:rPr lang="en-US" dirty="0"/>
              <a:t>Concerned for personal safety</a:t>
            </a:r>
          </a:p>
          <a:p>
            <a:pPr marL="320040"/>
            <a:endParaRPr lang="en-US" dirty="0"/>
          </a:p>
        </p:txBody>
      </p:sp>
      <p:sp>
        <p:nvSpPr>
          <p:cNvPr id="111" name="Google Shape;111;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8" name="Google Shape;636;p38">
            <a:extLst>
              <a:ext uri="{FF2B5EF4-FFF2-40B4-BE49-F238E27FC236}">
                <a16:creationId xmlns:a16="http://schemas.microsoft.com/office/drawing/2014/main" id="{238916CB-B968-4DA8-AACF-8ED196F6F89E}"/>
              </a:ext>
            </a:extLst>
          </p:cNvPr>
          <p:cNvSpPr/>
          <p:nvPr/>
        </p:nvSpPr>
        <p:spPr>
          <a:xfrm>
            <a:off x="455700" y="3741975"/>
            <a:ext cx="1155427" cy="1155500"/>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13">
            <a:hlinkClick r:id="" action="ppaction://media"/>
            <a:extLst>
              <a:ext uri="{FF2B5EF4-FFF2-40B4-BE49-F238E27FC236}">
                <a16:creationId xmlns:a16="http://schemas.microsoft.com/office/drawing/2014/main" id="{3F70908E-2E42-43E7-BE05-BCE6A57A55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804" y="71438"/>
            <a:ext cx="621792" cy="621792"/>
          </a:xfrm>
          <a:prstGeom prst="rect">
            <a:avLst/>
          </a:prstGeom>
        </p:spPr>
      </p:pic>
    </p:spTree>
    <p:extLst>
      <p:ext uri="{BB962C8B-B14F-4D97-AF65-F5344CB8AC3E}">
        <p14:creationId xmlns:p14="http://schemas.microsoft.com/office/powerpoint/2010/main" val="55281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Experiences with Racism</a:t>
            </a:r>
            <a:endParaRPr dirty="0"/>
          </a:p>
        </p:txBody>
      </p:sp>
      <p:sp>
        <p:nvSpPr>
          <p:cNvPr id="174" name="Google Shape;174;p22"/>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US" dirty="0"/>
              <a:t>A</a:t>
            </a:r>
            <a:r>
              <a:rPr lang="en" dirty="0"/>
              <a:t> racist encounter that may debilitate one student may incite persistance and resilience in another</a:t>
            </a:r>
            <a:endParaRPr dirty="0"/>
          </a:p>
        </p:txBody>
      </p:sp>
      <p:sp>
        <p:nvSpPr>
          <p:cNvPr id="176" name="Google Shape;176;p22"/>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2" name="Picture 1">
            <a:extLst>
              <a:ext uri="{FF2B5EF4-FFF2-40B4-BE49-F238E27FC236}">
                <a16:creationId xmlns:a16="http://schemas.microsoft.com/office/drawing/2014/main" id="{A21AACAB-0956-4980-9C7D-CB9F8C9E58CB}"/>
              </a:ext>
            </a:extLst>
          </p:cNvPr>
          <p:cNvPicPr>
            <a:picLocks noChangeAspect="1"/>
          </p:cNvPicPr>
          <p:nvPr/>
        </p:nvPicPr>
        <p:blipFill rotWithShape="1">
          <a:blip r:embed="rId5"/>
          <a:srcRect l="20489" r="5870"/>
          <a:stretch/>
        </p:blipFill>
        <p:spPr>
          <a:xfrm>
            <a:off x="5026876" y="758524"/>
            <a:ext cx="3661424" cy="3319015"/>
          </a:xfrm>
          <a:prstGeom prst="rect">
            <a:avLst/>
          </a:prstGeom>
        </p:spPr>
      </p:pic>
      <p:sp>
        <p:nvSpPr>
          <p:cNvPr id="7" name="Rectangle 6">
            <a:extLst>
              <a:ext uri="{FF2B5EF4-FFF2-40B4-BE49-F238E27FC236}">
                <a16:creationId xmlns:a16="http://schemas.microsoft.com/office/drawing/2014/main" id="{AF003116-148A-4795-85A3-8D8FAA919E40}"/>
              </a:ext>
            </a:extLst>
          </p:cNvPr>
          <p:cNvSpPr/>
          <p:nvPr/>
        </p:nvSpPr>
        <p:spPr>
          <a:xfrm>
            <a:off x="5026876" y="758523"/>
            <a:ext cx="3661424" cy="331901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slide 14">
            <a:hlinkClick r:id="" action="ppaction://media"/>
            <a:extLst>
              <a:ext uri="{FF2B5EF4-FFF2-40B4-BE49-F238E27FC236}">
                <a16:creationId xmlns:a16="http://schemas.microsoft.com/office/drawing/2014/main" id="{918436A5-0BE9-4F18-B92E-A98EA2BBB5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25" y="52388"/>
            <a:ext cx="621792" cy="621792"/>
          </a:xfrm>
          <a:prstGeom prst="rect">
            <a:avLst/>
          </a:prstGeom>
        </p:spPr>
      </p:pic>
      <p:sp>
        <p:nvSpPr>
          <p:cNvPr id="10" name="TextBox 9">
            <a:extLst>
              <a:ext uri="{FF2B5EF4-FFF2-40B4-BE49-F238E27FC236}">
                <a16:creationId xmlns:a16="http://schemas.microsoft.com/office/drawing/2014/main" id="{4DFC48C6-0270-4868-A778-694A87935346}"/>
              </a:ext>
            </a:extLst>
          </p:cNvPr>
          <p:cNvSpPr txBox="1"/>
          <p:nvPr/>
        </p:nvSpPr>
        <p:spPr>
          <a:xfrm>
            <a:off x="7180716" y="4928056"/>
            <a:ext cx="1494320" cy="215444"/>
          </a:xfrm>
          <a:prstGeom prst="rect">
            <a:avLst/>
          </a:prstGeom>
          <a:noFill/>
        </p:spPr>
        <p:txBody>
          <a:bodyPr wrap="none" rtlCol="0">
            <a:spAutoFit/>
          </a:bodyPr>
          <a:lstStyle/>
          <a:p>
            <a:r>
              <a:rPr lang="en-US" sz="800" dirty="0"/>
              <a:t>Retrieved from</a:t>
            </a:r>
            <a:r>
              <a:rPr lang="en-US" sz="800"/>
              <a:t>: (CCU, 2018)</a:t>
            </a:r>
            <a:endParaRPr lang="en-US" sz="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0"/>
          <p:cNvSpPr txBox="1">
            <a:spLocks noGrp="1"/>
          </p:cNvSpPr>
          <p:nvPr>
            <p:ph type="title"/>
          </p:nvPr>
        </p:nvSpPr>
        <p:spPr>
          <a:xfrm>
            <a:off x="221965" y="633201"/>
            <a:ext cx="2598276" cy="3864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Recommendations</a:t>
            </a:r>
            <a:endParaRPr dirty="0"/>
          </a:p>
        </p:txBody>
      </p:sp>
      <p:sp>
        <p:nvSpPr>
          <p:cNvPr id="324" name="Google Shape;324;p30"/>
          <p:cNvSpPr txBox="1">
            <a:spLocks noGrp="1"/>
          </p:cNvSpPr>
          <p:nvPr>
            <p:ph type="body" idx="1"/>
          </p:nvPr>
        </p:nvSpPr>
        <p:spPr>
          <a:xfrm>
            <a:off x="2626109" y="1360079"/>
            <a:ext cx="1788716" cy="141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1</a:t>
            </a:r>
            <a:endParaRPr b="1" dirty="0"/>
          </a:p>
          <a:p>
            <a:pPr marL="0" lvl="0" indent="0" algn="l" rtl="0">
              <a:spcBef>
                <a:spcPts val="600"/>
              </a:spcBef>
              <a:spcAft>
                <a:spcPts val="600"/>
              </a:spcAft>
              <a:buNone/>
            </a:pPr>
            <a:r>
              <a:rPr lang="en" sz="1200" dirty="0"/>
              <a:t>Connect international initiatives with the institutions existing strategic priorities</a:t>
            </a:r>
            <a:endParaRPr sz="1200" dirty="0"/>
          </a:p>
        </p:txBody>
      </p:sp>
      <p:sp>
        <p:nvSpPr>
          <p:cNvPr id="328" name="Google Shape;328;p30"/>
          <p:cNvSpPr txBox="1">
            <a:spLocks noGrp="1"/>
          </p:cNvSpPr>
          <p:nvPr>
            <p:ph type="body" idx="2"/>
          </p:nvPr>
        </p:nvSpPr>
        <p:spPr>
          <a:xfrm>
            <a:off x="2762975" y="3281725"/>
            <a:ext cx="1651851" cy="1417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4</a:t>
            </a:r>
            <a:endParaRPr b="1" dirty="0"/>
          </a:p>
          <a:p>
            <a:pPr marL="0" lvl="0" indent="0" algn="l" rtl="0">
              <a:spcBef>
                <a:spcPts val="600"/>
              </a:spcBef>
              <a:spcAft>
                <a:spcPts val="600"/>
              </a:spcAft>
              <a:buNone/>
            </a:pPr>
            <a:r>
              <a:rPr lang="en-US" sz="1200" dirty="0"/>
              <a:t>Forge flexible coalitions with key campus stake holders</a:t>
            </a:r>
            <a:endParaRPr sz="1200" dirty="0"/>
          </a:p>
        </p:txBody>
      </p:sp>
      <p:sp>
        <p:nvSpPr>
          <p:cNvPr id="329" name="Google Shape;329;p30"/>
          <p:cNvSpPr txBox="1">
            <a:spLocks noGrp="1"/>
          </p:cNvSpPr>
          <p:nvPr>
            <p:ph type="body" idx="3"/>
          </p:nvPr>
        </p:nvSpPr>
        <p:spPr>
          <a:xfrm>
            <a:off x="4802737" y="3281725"/>
            <a:ext cx="1651851" cy="148971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5</a:t>
            </a:r>
            <a:endParaRPr b="1" dirty="0"/>
          </a:p>
          <a:p>
            <a:pPr marL="0" lvl="0" indent="0" algn="l" rtl="0">
              <a:spcBef>
                <a:spcPts val="600"/>
              </a:spcBef>
              <a:spcAft>
                <a:spcPts val="600"/>
              </a:spcAft>
              <a:buNone/>
            </a:pPr>
            <a:r>
              <a:rPr lang="en-US" sz="1200" dirty="0"/>
              <a:t>Illustrate your point to key stake holders as your provide the proof through data</a:t>
            </a:r>
            <a:endParaRPr sz="1200" dirty="0"/>
          </a:p>
        </p:txBody>
      </p:sp>
      <p:sp>
        <p:nvSpPr>
          <p:cNvPr id="327" name="Google Shape;327;p30"/>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326" name="Google Shape;326;p30"/>
          <p:cNvSpPr txBox="1">
            <a:spLocks noGrp="1"/>
          </p:cNvSpPr>
          <p:nvPr>
            <p:ph type="body" idx="4294967295"/>
          </p:nvPr>
        </p:nvSpPr>
        <p:spPr>
          <a:xfrm>
            <a:off x="6939524" y="1336675"/>
            <a:ext cx="1846262" cy="1417637"/>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dirty="0"/>
              <a:t>3</a:t>
            </a:r>
            <a:endParaRPr b="1" dirty="0"/>
          </a:p>
          <a:p>
            <a:pPr marL="0" lvl="0" indent="0" algn="l" rtl="0">
              <a:spcBef>
                <a:spcPts val="600"/>
              </a:spcBef>
              <a:spcAft>
                <a:spcPts val="0"/>
              </a:spcAft>
              <a:buNone/>
            </a:pPr>
            <a:r>
              <a:rPr lang="en-US" sz="1200" dirty="0"/>
              <a:t>Focus on continuous, data-driven approaches to decision making</a:t>
            </a:r>
            <a:endParaRPr sz="1200" dirty="0"/>
          </a:p>
          <a:p>
            <a:pPr marL="0" lvl="0" indent="0" algn="l" rtl="0">
              <a:spcBef>
                <a:spcPts val="600"/>
              </a:spcBef>
              <a:spcAft>
                <a:spcPts val="600"/>
              </a:spcAft>
              <a:buNone/>
            </a:pPr>
            <a:endParaRPr sz="1200" dirty="0"/>
          </a:p>
        </p:txBody>
      </p:sp>
      <p:sp>
        <p:nvSpPr>
          <p:cNvPr id="325" name="Google Shape;325;p30"/>
          <p:cNvSpPr txBox="1">
            <a:spLocks noGrp="1"/>
          </p:cNvSpPr>
          <p:nvPr>
            <p:ph type="body" idx="4294967295"/>
          </p:nvPr>
        </p:nvSpPr>
        <p:spPr>
          <a:xfrm>
            <a:off x="4729177" y="1349375"/>
            <a:ext cx="1652587" cy="1490662"/>
          </a:xfrm>
          <a:prstGeom prst="rect">
            <a:avLst/>
          </a:prstGeom>
        </p:spPr>
        <p:txBody>
          <a:bodyPr spcFirstLastPara="1" wrap="square" lIns="0" tIns="0" rIns="0" bIns="0" anchor="t" anchorCtr="0">
            <a:noAutofit/>
          </a:bodyPr>
          <a:lstStyle/>
          <a:p>
            <a:pPr marL="0" marR="0" lvl="0" indent="0" algn="l" defTabSz="914400" rtl="0" eaLnBrk="1" fontAlgn="auto" latinLnBrk="0" hangingPunct="1">
              <a:lnSpc>
                <a:spcPct val="115000"/>
              </a:lnSpc>
              <a:spcBef>
                <a:spcPts val="0"/>
              </a:spcBef>
              <a:spcAft>
                <a:spcPts val="0"/>
              </a:spcAft>
              <a:buClr>
                <a:srgbClr val="E2D1C2"/>
              </a:buClr>
              <a:buSzPts val="1600"/>
              <a:buFont typeface="Inria Serif Light"/>
              <a:buNone/>
              <a:tabLst/>
              <a:defRPr/>
            </a:pPr>
            <a:r>
              <a:rPr lang="en-US" b="1" dirty="0">
                <a:solidFill>
                  <a:srgbClr val="756F6F"/>
                </a:solidFill>
              </a:rPr>
              <a:t>2</a:t>
            </a:r>
            <a:endParaRPr kumimoji="0" lang="en-US" sz="1600" b="1" i="0" u="none" strike="noStrike" kern="0" cap="none" spc="0" normalizeH="0" baseline="0" noProof="0" dirty="0">
              <a:ln>
                <a:noFill/>
              </a:ln>
              <a:solidFill>
                <a:srgbClr val="756F6F"/>
              </a:solidFill>
              <a:effectLst/>
              <a:uLnTx/>
              <a:uFillTx/>
              <a:latin typeface="Inria Serif Light"/>
              <a:sym typeface="Inria Serif Light"/>
            </a:endParaRPr>
          </a:p>
          <a:p>
            <a:pPr marL="0" marR="0" lvl="0" indent="0" algn="l" defTabSz="914400" rtl="0" eaLnBrk="1" fontAlgn="auto" latinLnBrk="0" hangingPunct="1">
              <a:lnSpc>
                <a:spcPct val="115000"/>
              </a:lnSpc>
              <a:spcBef>
                <a:spcPts val="600"/>
              </a:spcBef>
              <a:spcAft>
                <a:spcPts val="600"/>
              </a:spcAft>
              <a:buClr>
                <a:srgbClr val="E2D1C2"/>
              </a:buClr>
              <a:buSzPts val="1600"/>
              <a:buFont typeface="Inria Serif Light"/>
              <a:buNone/>
              <a:tabLst/>
              <a:defRPr/>
            </a:pPr>
            <a:r>
              <a:rPr lang="en-US" sz="1200" dirty="0">
                <a:solidFill>
                  <a:srgbClr val="756F6F"/>
                </a:solidFill>
              </a:rPr>
              <a:t>Invest in faculty learning and professional growth</a:t>
            </a:r>
            <a:endParaRPr kumimoji="0" lang="en-US" sz="1200" b="0" i="0" u="none" strike="noStrike" kern="0" cap="none" spc="0" normalizeH="0" baseline="0" noProof="0" dirty="0">
              <a:ln>
                <a:noFill/>
              </a:ln>
              <a:solidFill>
                <a:srgbClr val="756F6F"/>
              </a:solidFill>
              <a:effectLst/>
              <a:uLnTx/>
              <a:uFillTx/>
              <a:latin typeface="Inria Serif Light"/>
              <a:sym typeface="Inria Serif Light"/>
            </a:endParaRPr>
          </a:p>
        </p:txBody>
      </p:sp>
      <p:sp>
        <p:nvSpPr>
          <p:cNvPr id="43" name="Google Shape;329;p30">
            <a:extLst>
              <a:ext uri="{FF2B5EF4-FFF2-40B4-BE49-F238E27FC236}">
                <a16:creationId xmlns:a16="http://schemas.microsoft.com/office/drawing/2014/main" id="{78559E70-6EC7-42B7-90DD-986327FA6EFF}"/>
              </a:ext>
            </a:extLst>
          </p:cNvPr>
          <p:cNvSpPr txBox="1">
            <a:spLocks/>
          </p:cNvSpPr>
          <p:nvPr/>
        </p:nvSpPr>
        <p:spPr>
          <a:xfrm>
            <a:off x="6939524" y="3281725"/>
            <a:ext cx="1651851" cy="148971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1pPr>
            <a:lvl2pPr marL="914400" marR="0" lvl="1" indent="-330200" algn="l" rtl="0">
              <a:lnSpc>
                <a:spcPct val="115000"/>
              </a:lnSpc>
              <a:spcBef>
                <a:spcPts val="600"/>
              </a:spcBef>
              <a:spcAft>
                <a:spcPts val="0"/>
              </a:spcAft>
              <a:buClr>
                <a:schemeClr val="accent2"/>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2pPr>
            <a:lvl3pPr marL="1371600" marR="0" lvl="2" indent="-330200" algn="l" rtl="0">
              <a:lnSpc>
                <a:spcPct val="115000"/>
              </a:lnSpc>
              <a:spcBef>
                <a:spcPts val="600"/>
              </a:spcBef>
              <a:spcAft>
                <a:spcPts val="0"/>
              </a:spcAft>
              <a:buClr>
                <a:schemeClr val="accent2"/>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3pPr>
            <a:lvl4pPr marL="1828800" marR="0" lvl="3" indent="-330200" algn="l" rtl="0">
              <a:lnSpc>
                <a:spcPct val="115000"/>
              </a:lnSpc>
              <a:spcBef>
                <a:spcPts val="600"/>
              </a:spcBef>
              <a:spcAft>
                <a:spcPts val="0"/>
              </a:spcAft>
              <a:buClr>
                <a:schemeClr val="dk1"/>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4pPr>
            <a:lvl5pPr marL="2286000" marR="0" lvl="4" indent="-330200" algn="l" rtl="0">
              <a:lnSpc>
                <a:spcPct val="115000"/>
              </a:lnSpc>
              <a:spcBef>
                <a:spcPts val="600"/>
              </a:spcBef>
              <a:spcAft>
                <a:spcPts val="0"/>
              </a:spcAft>
              <a:buClr>
                <a:schemeClr val="dk1"/>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5pPr>
            <a:lvl6pPr marL="2743200" marR="0" lvl="5" indent="-330200" algn="l" rtl="0">
              <a:lnSpc>
                <a:spcPct val="115000"/>
              </a:lnSpc>
              <a:spcBef>
                <a:spcPts val="600"/>
              </a:spcBef>
              <a:spcAft>
                <a:spcPts val="0"/>
              </a:spcAft>
              <a:buClr>
                <a:schemeClr val="dk1"/>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6pPr>
            <a:lvl7pPr marL="3200400" marR="0" lvl="6" indent="-330200" algn="l" rtl="0">
              <a:lnSpc>
                <a:spcPct val="115000"/>
              </a:lnSpc>
              <a:spcBef>
                <a:spcPts val="600"/>
              </a:spcBef>
              <a:spcAft>
                <a:spcPts val="0"/>
              </a:spcAft>
              <a:buClr>
                <a:schemeClr val="dk1"/>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7pPr>
            <a:lvl8pPr marL="3657600" marR="0" lvl="7" indent="-330200" algn="l" rtl="0">
              <a:lnSpc>
                <a:spcPct val="115000"/>
              </a:lnSpc>
              <a:spcBef>
                <a:spcPts val="600"/>
              </a:spcBef>
              <a:spcAft>
                <a:spcPts val="0"/>
              </a:spcAft>
              <a:buClr>
                <a:schemeClr val="dk1"/>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8pPr>
            <a:lvl9pPr marL="4114800" marR="0" lvl="8" indent="-330200" algn="l" rtl="0">
              <a:lnSpc>
                <a:spcPct val="115000"/>
              </a:lnSpc>
              <a:spcBef>
                <a:spcPts val="600"/>
              </a:spcBef>
              <a:spcAft>
                <a:spcPts val="600"/>
              </a:spcAft>
              <a:buClr>
                <a:schemeClr val="dk1"/>
              </a:buClr>
              <a:buSzPts val="1600"/>
              <a:buFont typeface="Inria Serif Light"/>
              <a:buChar char="■"/>
              <a:defRPr sz="1600" b="0" i="0" u="none" strike="noStrike" cap="none">
                <a:solidFill>
                  <a:schemeClr val="dk1"/>
                </a:solidFill>
                <a:latin typeface="Inria Serif Light"/>
                <a:ea typeface="Inria Serif Light"/>
                <a:cs typeface="Inria Serif Light"/>
                <a:sym typeface="Inria Serif Light"/>
              </a:defRPr>
            </a:lvl9pPr>
          </a:lstStyle>
          <a:p>
            <a:pPr marL="0" indent="0">
              <a:buFont typeface="Inria Serif Light"/>
              <a:buNone/>
            </a:pPr>
            <a:r>
              <a:rPr lang="en-US" b="1" dirty="0"/>
              <a:t>6</a:t>
            </a:r>
          </a:p>
          <a:p>
            <a:pPr marL="0" indent="0">
              <a:spcBef>
                <a:spcPts val="600"/>
              </a:spcBef>
              <a:spcAft>
                <a:spcPts val="600"/>
              </a:spcAft>
              <a:buFont typeface="Inria Serif Light"/>
              <a:buNone/>
            </a:pPr>
            <a:r>
              <a:rPr lang="en-US" sz="1200" dirty="0"/>
              <a:t>Increase collaboration and integration with various campus offices and units </a:t>
            </a:r>
          </a:p>
        </p:txBody>
      </p:sp>
      <p:grpSp>
        <p:nvGrpSpPr>
          <p:cNvPr id="44" name="Google Shape;689;p38">
            <a:extLst>
              <a:ext uri="{FF2B5EF4-FFF2-40B4-BE49-F238E27FC236}">
                <a16:creationId xmlns:a16="http://schemas.microsoft.com/office/drawing/2014/main" id="{5E0E1FDC-6215-4AF7-95B8-267908B7747F}"/>
              </a:ext>
            </a:extLst>
          </p:cNvPr>
          <p:cNvGrpSpPr/>
          <p:nvPr/>
        </p:nvGrpSpPr>
        <p:grpSpPr>
          <a:xfrm>
            <a:off x="502390" y="3735581"/>
            <a:ext cx="1080186" cy="963344"/>
            <a:chOff x="3927500" y="301425"/>
            <a:chExt cx="461550" cy="411625"/>
          </a:xfrm>
        </p:grpSpPr>
        <p:sp>
          <p:nvSpPr>
            <p:cNvPr id="45" name="Google Shape;690;p38">
              <a:extLst>
                <a:ext uri="{FF2B5EF4-FFF2-40B4-BE49-F238E27FC236}">
                  <a16:creationId xmlns:a16="http://schemas.microsoft.com/office/drawing/2014/main" id="{78AE55E9-567E-41A6-AB9B-02D1336F56B2}"/>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91;p38">
              <a:extLst>
                <a:ext uri="{FF2B5EF4-FFF2-40B4-BE49-F238E27FC236}">
                  <a16:creationId xmlns:a16="http://schemas.microsoft.com/office/drawing/2014/main" id="{B747A092-0AA3-46AD-B558-D3DB44267E8E}"/>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92;p38">
              <a:extLst>
                <a:ext uri="{FF2B5EF4-FFF2-40B4-BE49-F238E27FC236}">
                  <a16:creationId xmlns:a16="http://schemas.microsoft.com/office/drawing/2014/main" id="{D54E7078-F2FB-4CDC-ABA5-FCE71273533C}"/>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93;p38">
              <a:extLst>
                <a:ext uri="{FF2B5EF4-FFF2-40B4-BE49-F238E27FC236}">
                  <a16:creationId xmlns:a16="http://schemas.microsoft.com/office/drawing/2014/main" id="{83155492-E311-4770-89EB-19D3F4D238E1}"/>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94;p38">
              <a:extLst>
                <a:ext uri="{FF2B5EF4-FFF2-40B4-BE49-F238E27FC236}">
                  <a16:creationId xmlns:a16="http://schemas.microsoft.com/office/drawing/2014/main" id="{B222DF0A-F5AC-46DA-ADB8-C0FB796AD241}"/>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95;p38">
              <a:extLst>
                <a:ext uri="{FF2B5EF4-FFF2-40B4-BE49-F238E27FC236}">
                  <a16:creationId xmlns:a16="http://schemas.microsoft.com/office/drawing/2014/main" id="{B2C724A5-CEE5-453E-996C-D505699F9F7B}"/>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96;p38">
              <a:extLst>
                <a:ext uri="{FF2B5EF4-FFF2-40B4-BE49-F238E27FC236}">
                  <a16:creationId xmlns:a16="http://schemas.microsoft.com/office/drawing/2014/main" id="{D8F75E76-AD66-44AB-B729-600BD6167A6E}"/>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97;p38">
              <a:extLst>
                <a:ext uri="{FF2B5EF4-FFF2-40B4-BE49-F238E27FC236}">
                  <a16:creationId xmlns:a16="http://schemas.microsoft.com/office/drawing/2014/main" id="{5A076FB9-98AA-4910-B2E6-7A76368ECD61}"/>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98;p38">
              <a:extLst>
                <a:ext uri="{FF2B5EF4-FFF2-40B4-BE49-F238E27FC236}">
                  <a16:creationId xmlns:a16="http://schemas.microsoft.com/office/drawing/2014/main" id="{F92262E5-1D28-426D-98EC-0F26A26C56F2}"/>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99;p38">
              <a:extLst>
                <a:ext uri="{FF2B5EF4-FFF2-40B4-BE49-F238E27FC236}">
                  <a16:creationId xmlns:a16="http://schemas.microsoft.com/office/drawing/2014/main" id="{BC47A8D7-9C66-453B-B12D-D0A39EA5F4A6}"/>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00;p38">
              <a:extLst>
                <a:ext uri="{FF2B5EF4-FFF2-40B4-BE49-F238E27FC236}">
                  <a16:creationId xmlns:a16="http://schemas.microsoft.com/office/drawing/2014/main" id="{8B4E7992-C963-4A3C-A152-9D4B750BC486}"/>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01;p38">
              <a:extLst>
                <a:ext uri="{FF2B5EF4-FFF2-40B4-BE49-F238E27FC236}">
                  <a16:creationId xmlns:a16="http://schemas.microsoft.com/office/drawing/2014/main" id="{7BC74BF8-68B2-4760-BB80-F9CF6B62C775}"/>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02;p38">
              <a:extLst>
                <a:ext uri="{FF2B5EF4-FFF2-40B4-BE49-F238E27FC236}">
                  <a16:creationId xmlns:a16="http://schemas.microsoft.com/office/drawing/2014/main" id="{256BAAD1-0D9B-406F-9A69-45D445BEDE67}"/>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03;p38">
              <a:extLst>
                <a:ext uri="{FF2B5EF4-FFF2-40B4-BE49-F238E27FC236}">
                  <a16:creationId xmlns:a16="http://schemas.microsoft.com/office/drawing/2014/main" id="{F4B0B3F4-0F60-480F-86F6-2BFF300B8B30}"/>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04;p38">
              <a:extLst>
                <a:ext uri="{FF2B5EF4-FFF2-40B4-BE49-F238E27FC236}">
                  <a16:creationId xmlns:a16="http://schemas.microsoft.com/office/drawing/2014/main" id="{9EEEF892-1E68-43AC-BF15-386256524B9C}"/>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05;p38">
              <a:extLst>
                <a:ext uri="{FF2B5EF4-FFF2-40B4-BE49-F238E27FC236}">
                  <a16:creationId xmlns:a16="http://schemas.microsoft.com/office/drawing/2014/main" id="{A60664C7-3B5A-4F60-B528-0AE3FD1BF122}"/>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06;p38">
              <a:extLst>
                <a:ext uri="{FF2B5EF4-FFF2-40B4-BE49-F238E27FC236}">
                  <a16:creationId xmlns:a16="http://schemas.microsoft.com/office/drawing/2014/main" id="{06C9120E-C991-46C9-BBE3-9DDADD01C005}"/>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07;p38">
              <a:extLst>
                <a:ext uri="{FF2B5EF4-FFF2-40B4-BE49-F238E27FC236}">
                  <a16:creationId xmlns:a16="http://schemas.microsoft.com/office/drawing/2014/main" id="{8740638F-0526-41C6-97E8-C6BA8A58DB1E}"/>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08;p38">
              <a:extLst>
                <a:ext uri="{FF2B5EF4-FFF2-40B4-BE49-F238E27FC236}">
                  <a16:creationId xmlns:a16="http://schemas.microsoft.com/office/drawing/2014/main" id="{583385B4-387F-4A17-9510-3773CA70E556}"/>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09;p38">
              <a:extLst>
                <a:ext uri="{FF2B5EF4-FFF2-40B4-BE49-F238E27FC236}">
                  <a16:creationId xmlns:a16="http://schemas.microsoft.com/office/drawing/2014/main" id="{72F02D89-690B-4695-830F-BBA2D36269AC}"/>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10;p38">
              <a:extLst>
                <a:ext uri="{FF2B5EF4-FFF2-40B4-BE49-F238E27FC236}">
                  <a16:creationId xmlns:a16="http://schemas.microsoft.com/office/drawing/2014/main" id="{5E377DDF-DA29-482B-92A1-E81549F33E89}"/>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11;p38">
              <a:extLst>
                <a:ext uri="{FF2B5EF4-FFF2-40B4-BE49-F238E27FC236}">
                  <a16:creationId xmlns:a16="http://schemas.microsoft.com/office/drawing/2014/main" id="{A2A5AC5F-7121-44AD-B775-573C24F3F5CC}"/>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12;p38">
              <a:extLst>
                <a:ext uri="{FF2B5EF4-FFF2-40B4-BE49-F238E27FC236}">
                  <a16:creationId xmlns:a16="http://schemas.microsoft.com/office/drawing/2014/main" id="{1C70AABC-219C-4461-B7F7-EBD50055B027}"/>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13;p38">
              <a:extLst>
                <a:ext uri="{FF2B5EF4-FFF2-40B4-BE49-F238E27FC236}">
                  <a16:creationId xmlns:a16="http://schemas.microsoft.com/office/drawing/2014/main" id="{ECED67F8-BD7F-4B30-8C80-A78A4D789C86}"/>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14;p38">
              <a:extLst>
                <a:ext uri="{FF2B5EF4-FFF2-40B4-BE49-F238E27FC236}">
                  <a16:creationId xmlns:a16="http://schemas.microsoft.com/office/drawing/2014/main" id="{22CC8D80-95AC-4E81-A42D-48A4112C481D}"/>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15;p38">
              <a:extLst>
                <a:ext uri="{FF2B5EF4-FFF2-40B4-BE49-F238E27FC236}">
                  <a16:creationId xmlns:a16="http://schemas.microsoft.com/office/drawing/2014/main" id="{70C7DF1E-18B8-4B58-83B6-982D2C661352}"/>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6;p38">
              <a:extLst>
                <a:ext uri="{FF2B5EF4-FFF2-40B4-BE49-F238E27FC236}">
                  <a16:creationId xmlns:a16="http://schemas.microsoft.com/office/drawing/2014/main" id="{399712F8-9375-4166-A39C-28FB1F1F4ABE}"/>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lide 15">
            <a:hlinkClick r:id="" action="ppaction://media"/>
            <a:extLst>
              <a:ext uri="{FF2B5EF4-FFF2-40B4-BE49-F238E27FC236}">
                <a16:creationId xmlns:a16="http://schemas.microsoft.com/office/drawing/2014/main" id="{370A3072-88DE-4749-9229-58086B0AF2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03" y="0"/>
            <a:ext cx="621792" cy="621792"/>
          </a:xfrm>
          <a:prstGeom prst="rect">
            <a:avLst/>
          </a:prstGeom>
        </p:spPr>
      </p:pic>
    </p:spTree>
    <p:extLst>
      <p:ext uri="{BB962C8B-B14F-4D97-AF65-F5344CB8AC3E}">
        <p14:creationId xmlns:p14="http://schemas.microsoft.com/office/powerpoint/2010/main" val="3564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a:extLst>
              <a:ext uri="{FF2B5EF4-FFF2-40B4-BE49-F238E27FC236}">
                <a16:creationId xmlns:a16="http://schemas.microsoft.com/office/drawing/2014/main" id="{F29D1872-207A-4EC2-AEFB-31FAB34420BC}"/>
              </a:ext>
            </a:extLst>
          </p:cNvPr>
          <p:cNvSpPr/>
          <p:nvPr/>
        </p:nvSpPr>
        <p:spPr>
          <a:xfrm>
            <a:off x="5935362" y="906707"/>
            <a:ext cx="2290119" cy="330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61;p26">
            <a:extLst>
              <a:ext uri="{FF2B5EF4-FFF2-40B4-BE49-F238E27FC236}">
                <a16:creationId xmlns:a16="http://schemas.microsoft.com/office/drawing/2014/main" id="{A334F124-4D27-4C91-8F18-89DD267927FC}"/>
              </a:ext>
            </a:extLst>
          </p:cNvPr>
          <p:cNvSpPr/>
          <p:nvPr/>
        </p:nvSpPr>
        <p:spPr>
          <a:xfrm>
            <a:off x="514725" y="625334"/>
            <a:ext cx="8237978" cy="392439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75000"/>
              <a:alpha val="5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p:nvPr/>
        </p:nvSpPr>
        <p:spPr>
          <a:xfrm>
            <a:off x="6340775" y="1317875"/>
            <a:ext cx="1491300" cy="25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9600" b="1" dirty="0">
                <a:solidFill>
                  <a:schemeClr val="lt1"/>
                </a:solidFill>
                <a:latin typeface="Inria Serif"/>
                <a:ea typeface="Inria Serif"/>
                <a:cs typeface="Inria Serif"/>
                <a:sym typeface="Inria Serif"/>
              </a:rPr>
              <a:t>3</a:t>
            </a:r>
            <a:endParaRPr sz="9600" b="1" dirty="0">
              <a:solidFill>
                <a:schemeClr val="lt1"/>
              </a:solidFill>
              <a:latin typeface="Inria Serif"/>
              <a:ea typeface="Inria Serif"/>
              <a:cs typeface="Inria Serif"/>
              <a:sym typeface="Inria Serif"/>
            </a:endParaRPr>
          </a:p>
        </p:txBody>
      </p:sp>
      <p:sp>
        <p:nvSpPr>
          <p:cNvPr id="89" name="Google Shape;89;p15"/>
          <p:cNvSpPr txBox="1">
            <a:spLocks noGrp="1"/>
          </p:cNvSpPr>
          <p:nvPr>
            <p:ph type="ctrTitle"/>
          </p:nvPr>
        </p:nvSpPr>
        <p:spPr>
          <a:xfrm>
            <a:off x="702900" y="1233658"/>
            <a:ext cx="501060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My Response &amp; Analysis</a:t>
            </a:r>
            <a:endParaRPr dirty="0"/>
          </a:p>
        </p:txBody>
      </p:sp>
      <p:sp>
        <p:nvSpPr>
          <p:cNvPr id="90" name="Google Shape;90;p15"/>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dirty="0"/>
              <a:t>This book is a summary of years of resarch that involves qualitative and quantitative analysis to evaluate, investigate, and propose solutions for international students in higher education.</a:t>
            </a:r>
            <a:endParaRPr dirty="0"/>
          </a:p>
        </p:txBody>
      </p:sp>
      <p:pic>
        <p:nvPicPr>
          <p:cNvPr id="3" name="slide 16">
            <a:hlinkClick r:id="" action="ppaction://media"/>
            <a:extLst>
              <a:ext uri="{FF2B5EF4-FFF2-40B4-BE49-F238E27FC236}">
                <a16:creationId xmlns:a16="http://schemas.microsoft.com/office/drawing/2014/main" id="{A058C1C9-AB82-4DB1-99B1-CCF1176052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01" y="3542"/>
            <a:ext cx="621792" cy="621792"/>
          </a:xfrm>
          <a:prstGeom prst="rect">
            <a:avLst/>
          </a:prstGeom>
        </p:spPr>
      </p:pic>
    </p:spTree>
    <p:extLst>
      <p:ext uri="{BB962C8B-B14F-4D97-AF65-F5344CB8AC3E}">
        <p14:creationId xmlns:p14="http://schemas.microsoft.com/office/powerpoint/2010/main" val="88213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29"/>
          <p:cNvGrpSpPr/>
          <p:nvPr/>
        </p:nvGrpSpPr>
        <p:grpSpPr>
          <a:xfrm>
            <a:off x="455607" y="3882978"/>
            <a:ext cx="704026" cy="802424"/>
            <a:chOff x="4630125" y="278900"/>
            <a:chExt cx="400675" cy="456675"/>
          </a:xfrm>
        </p:grpSpPr>
        <p:sp>
          <p:nvSpPr>
            <p:cNvPr id="303" name="Google Shape;303;p29"/>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07;p29"/>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Why This Book is so Compelling</a:t>
            </a:r>
            <a:endParaRPr dirty="0"/>
          </a:p>
        </p:txBody>
      </p:sp>
      <p:sp>
        <p:nvSpPr>
          <p:cNvPr id="308" name="Google Shape;308;p2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grpSp>
        <p:nvGrpSpPr>
          <p:cNvPr id="309" name="Google Shape;309;p29"/>
          <p:cNvGrpSpPr/>
          <p:nvPr/>
        </p:nvGrpSpPr>
        <p:grpSpPr>
          <a:xfrm>
            <a:off x="6327001" y="1389085"/>
            <a:ext cx="2595870" cy="2487594"/>
            <a:chOff x="5632317" y="1189775"/>
            <a:chExt cx="3634654" cy="3483050"/>
          </a:xfrm>
        </p:grpSpPr>
        <p:sp>
          <p:nvSpPr>
            <p:cNvPr id="310" name="Google Shape;310;p29"/>
            <p:cNvSpPr/>
            <p:nvPr/>
          </p:nvSpPr>
          <p:spPr>
            <a:xfrm>
              <a:off x="5632317" y="1189775"/>
              <a:ext cx="3634654" cy="669000"/>
            </a:xfrm>
            <a:prstGeom prst="chevron">
              <a:avLst>
                <a:gd name="adj" fmla="val 50000"/>
              </a:avLst>
            </a:prstGeom>
            <a:solidFill>
              <a:srgbClr val="FE6A6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Proposed Solutions</a:t>
              </a:r>
              <a:endParaRPr dirty="0">
                <a:solidFill>
                  <a:schemeClr val="lt1"/>
                </a:solidFill>
                <a:latin typeface="Playfair Display"/>
                <a:ea typeface="Playfair Display"/>
                <a:cs typeface="Playfair Display"/>
                <a:sym typeface="Playfair Display"/>
              </a:endParaRPr>
            </a:p>
          </p:txBody>
        </p:sp>
        <p:sp>
          <p:nvSpPr>
            <p:cNvPr id="311" name="Google Shape;311;p29"/>
            <p:cNvSpPr txBox="1"/>
            <p:nvPr/>
          </p:nvSpPr>
          <p:spPr>
            <a:xfrm>
              <a:off x="6231372"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erif Light"/>
                  <a:ea typeface="Inria Serif Light"/>
                  <a:cs typeface="Inria Serif Light"/>
                  <a:sym typeface="Inria Serif Light"/>
                </a:rPr>
                <a:t>The authors offer simple solutions that readers could utilize immediately. They also propose long term solutions and advice on how to viably begin pursuing them.</a:t>
              </a:r>
              <a:endParaRPr sz="1200" dirty="0">
                <a:solidFill>
                  <a:schemeClr val="dk1"/>
                </a:solidFill>
                <a:latin typeface="Inria Serif Light"/>
                <a:ea typeface="Inria Serif Light"/>
                <a:cs typeface="Inria Serif Light"/>
                <a:sym typeface="Inria Serif Light"/>
              </a:endParaRPr>
            </a:p>
          </p:txBody>
        </p:sp>
      </p:grpSp>
      <p:grpSp>
        <p:nvGrpSpPr>
          <p:cNvPr id="312" name="Google Shape;312;p29"/>
          <p:cNvGrpSpPr/>
          <p:nvPr/>
        </p:nvGrpSpPr>
        <p:grpSpPr>
          <a:xfrm>
            <a:off x="2304400" y="1389238"/>
            <a:ext cx="2533196" cy="2487441"/>
            <a:chOff x="0" y="1189989"/>
            <a:chExt cx="3546900" cy="3482836"/>
          </a:xfrm>
        </p:grpSpPr>
        <p:sp>
          <p:nvSpPr>
            <p:cNvPr id="313" name="Google Shape;313;p29"/>
            <p:cNvSpPr/>
            <p:nvPr/>
          </p:nvSpPr>
          <p:spPr>
            <a:xfrm>
              <a:off x="0" y="1189989"/>
              <a:ext cx="3546900" cy="669000"/>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Good Questions</a:t>
              </a:r>
              <a:endParaRPr dirty="0">
                <a:solidFill>
                  <a:schemeClr val="lt1"/>
                </a:solidFill>
                <a:latin typeface="Playfair Display"/>
                <a:ea typeface="Playfair Display"/>
                <a:cs typeface="Playfair Display"/>
                <a:sym typeface="Playfair Display"/>
              </a:endParaRPr>
            </a:p>
          </p:txBody>
        </p:sp>
        <p:sp>
          <p:nvSpPr>
            <p:cNvPr id="314" name="Google Shape;314;p29"/>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erif Light"/>
                  <a:ea typeface="Inria Serif Light"/>
                  <a:cs typeface="Inria Serif Light"/>
                  <a:sym typeface="Inria Serif Light"/>
                </a:rPr>
                <a:t>The authors are skilled in creating research questions that are relevant and measurable across various types of institutions who host students with various countries of origin</a:t>
              </a:r>
              <a:endParaRPr sz="1200" dirty="0">
                <a:solidFill>
                  <a:schemeClr val="dk1"/>
                </a:solidFill>
                <a:latin typeface="Inria Serif Light"/>
                <a:ea typeface="Inria Serif Light"/>
                <a:cs typeface="Inria Serif Light"/>
                <a:sym typeface="Inria Serif Light"/>
              </a:endParaRPr>
            </a:p>
          </p:txBody>
        </p:sp>
      </p:grpSp>
      <p:grpSp>
        <p:nvGrpSpPr>
          <p:cNvPr id="315" name="Google Shape;315;p29"/>
          <p:cNvGrpSpPr/>
          <p:nvPr/>
        </p:nvGrpSpPr>
        <p:grpSpPr>
          <a:xfrm>
            <a:off x="4407151" y="1389085"/>
            <a:ext cx="2394073" cy="2487594"/>
            <a:chOff x="2944204" y="1189775"/>
            <a:chExt cx="3352104" cy="3483050"/>
          </a:xfrm>
        </p:grpSpPr>
        <p:sp>
          <p:nvSpPr>
            <p:cNvPr id="316" name="Google Shape;316;p29"/>
            <p:cNvSpPr/>
            <p:nvPr/>
          </p:nvSpPr>
          <p:spPr>
            <a:xfrm>
              <a:off x="2944204" y="1189775"/>
              <a:ext cx="3352104" cy="669000"/>
            </a:xfrm>
            <a:prstGeom prst="chevron">
              <a:avLst>
                <a:gd name="adj" fmla="val 50000"/>
              </a:avLst>
            </a:prstGeom>
            <a:solidFill>
              <a:srgbClr val="75B6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Unbiased Evaluation</a:t>
              </a:r>
              <a:endParaRPr dirty="0">
                <a:solidFill>
                  <a:schemeClr val="lt1"/>
                </a:solidFill>
                <a:latin typeface="Playfair Display"/>
                <a:ea typeface="Playfair Display"/>
                <a:cs typeface="Playfair Display"/>
                <a:sym typeface="Playfair Display"/>
              </a:endParaRPr>
            </a:p>
          </p:txBody>
        </p:sp>
        <p:sp>
          <p:nvSpPr>
            <p:cNvPr id="317" name="Google Shape;317;p29"/>
            <p:cNvSpPr txBox="1"/>
            <p:nvPr/>
          </p:nvSpPr>
          <p:spPr>
            <a:xfrm>
              <a:off x="3546899"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latin typeface="Inria Serif Light"/>
                  <a:ea typeface="Inria Serif Light"/>
                  <a:cs typeface="Inria Serif Light"/>
                  <a:sym typeface="Inria Serif Light"/>
                </a:rPr>
                <a:t>The authors evaluate both the positive and negative issues from multiple perspectives so the reader understands a rounded view of hese issues</a:t>
              </a:r>
              <a:endParaRPr sz="1200" dirty="0">
                <a:solidFill>
                  <a:schemeClr val="dk1"/>
                </a:solidFill>
                <a:latin typeface="Inria Serif Light"/>
                <a:ea typeface="Inria Serif Light"/>
                <a:cs typeface="Inria Serif Light"/>
                <a:sym typeface="Inria Serif Light"/>
              </a:endParaRPr>
            </a:p>
          </p:txBody>
        </p:sp>
      </p:grpSp>
      <p:pic>
        <p:nvPicPr>
          <p:cNvPr id="2" name="slide 17">
            <a:hlinkClick r:id="" action="ppaction://media"/>
            <a:extLst>
              <a:ext uri="{FF2B5EF4-FFF2-40B4-BE49-F238E27FC236}">
                <a16:creationId xmlns:a16="http://schemas.microsoft.com/office/drawing/2014/main" id="{C72447D7-26FA-4EF6-A468-9D9A540306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2994" y="85725"/>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7" name="Google Shape;297;p2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291" name="Google Shape;291;p28"/>
          <p:cNvSpPr txBox="1">
            <a:spLocks noGrp="1"/>
          </p:cNvSpPr>
          <p:nvPr>
            <p:ph type="ctrTitle" idx="4294967295"/>
          </p:nvPr>
        </p:nvSpPr>
        <p:spPr>
          <a:xfrm>
            <a:off x="855662" y="2124076"/>
            <a:ext cx="7432675" cy="89376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dirty="0"/>
              <a:t>$45 Billion</a:t>
            </a:r>
            <a:endParaRPr sz="3000" dirty="0"/>
          </a:p>
        </p:txBody>
      </p:sp>
      <p:sp>
        <p:nvSpPr>
          <p:cNvPr id="292" name="Google Shape;292;p28"/>
          <p:cNvSpPr txBox="1">
            <a:spLocks noGrp="1"/>
          </p:cNvSpPr>
          <p:nvPr>
            <p:ph type="subTitle" idx="4294967295"/>
          </p:nvPr>
        </p:nvSpPr>
        <p:spPr>
          <a:xfrm>
            <a:off x="855662" y="2633663"/>
            <a:ext cx="7432675" cy="461963"/>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US" sz="1400" dirty="0"/>
              <a:t>International students contributed $45 billion to the U.S. economy in 2018, according to the U.S. Department of Commerce</a:t>
            </a:r>
            <a:endParaRPr sz="1400" dirty="0"/>
          </a:p>
        </p:txBody>
      </p:sp>
      <p:sp>
        <p:nvSpPr>
          <p:cNvPr id="293" name="Google Shape;293;p28"/>
          <p:cNvSpPr txBox="1">
            <a:spLocks noGrp="1"/>
          </p:cNvSpPr>
          <p:nvPr>
            <p:ph type="ctrTitle" idx="4294967295"/>
          </p:nvPr>
        </p:nvSpPr>
        <p:spPr>
          <a:xfrm>
            <a:off x="855662" y="3424238"/>
            <a:ext cx="7432675" cy="8953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dirty="0"/>
              <a:t>China</a:t>
            </a:r>
            <a:endParaRPr sz="3000" dirty="0"/>
          </a:p>
        </p:txBody>
      </p:sp>
      <p:sp>
        <p:nvSpPr>
          <p:cNvPr id="294" name="Google Shape;294;p28"/>
          <p:cNvSpPr txBox="1">
            <a:spLocks noGrp="1"/>
          </p:cNvSpPr>
          <p:nvPr>
            <p:ph type="subTitle" idx="4294967295"/>
          </p:nvPr>
        </p:nvSpPr>
        <p:spPr>
          <a:xfrm>
            <a:off x="855662" y="3883026"/>
            <a:ext cx="7432675" cy="463550"/>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 sz="1400" dirty="0"/>
              <a:t>Was the Largest source of international students in 2019/2020</a:t>
            </a:r>
            <a:endParaRPr sz="1400" dirty="0"/>
          </a:p>
        </p:txBody>
      </p:sp>
      <p:sp>
        <p:nvSpPr>
          <p:cNvPr id="295" name="Google Shape;295;p28"/>
          <p:cNvSpPr txBox="1">
            <a:spLocks noGrp="1"/>
          </p:cNvSpPr>
          <p:nvPr>
            <p:ph type="ctrTitle" idx="4294967295"/>
          </p:nvPr>
        </p:nvSpPr>
        <p:spPr>
          <a:xfrm>
            <a:off x="855662" y="900113"/>
            <a:ext cx="7432675" cy="8953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dirty="0"/>
              <a:t>1,075,496</a:t>
            </a:r>
            <a:endParaRPr sz="3000" dirty="0"/>
          </a:p>
        </p:txBody>
      </p:sp>
      <p:sp>
        <p:nvSpPr>
          <p:cNvPr id="296" name="Google Shape;296;p28"/>
          <p:cNvSpPr txBox="1">
            <a:spLocks noGrp="1"/>
          </p:cNvSpPr>
          <p:nvPr>
            <p:ph type="subTitle" idx="4294967295"/>
          </p:nvPr>
        </p:nvSpPr>
        <p:spPr>
          <a:xfrm>
            <a:off x="855662" y="1371601"/>
            <a:ext cx="7432675" cy="461962"/>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US" sz="1400" dirty="0"/>
              <a:t>I</a:t>
            </a:r>
            <a:r>
              <a:rPr lang="en" sz="1400" dirty="0"/>
              <a:t>nternational students studied in America in 2019/2020</a:t>
            </a:r>
            <a:endParaRPr sz="1400" dirty="0"/>
          </a:p>
        </p:txBody>
      </p:sp>
      <p:pic>
        <p:nvPicPr>
          <p:cNvPr id="2" name="slide 18-21">
            <a:hlinkClick r:id="" action="ppaction://media"/>
            <a:extLst>
              <a:ext uri="{FF2B5EF4-FFF2-40B4-BE49-F238E27FC236}">
                <a16:creationId xmlns:a16="http://schemas.microsoft.com/office/drawing/2014/main" id="{D6116EDE-0845-4392-853A-7E55A76A60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875" y="71438"/>
            <a:ext cx="621792" cy="621792"/>
          </a:xfrm>
          <a:prstGeom prst="rect">
            <a:avLst/>
          </a:prstGeom>
        </p:spPr>
      </p:pic>
      <p:sp>
        <p:nvSpPr>
          <p:cNvPr id="10" name="TextBox 9">
            <a:extLst>
              <a:ext uri="{FF2B5EF4-FFF2-40B4-BE49-F238E27FC236}">
                <a16:creationId xmlns:a16="http://schemas.microsoft.com/office/drawing/2014/main" id="{65D0C646-D811-451F-9A81-CDAE9341A5EA}"/>
              </a:ext>
            </a:extLst>
          </p:cNvPr>
          <p:cNvSpPr txBox="1"/>
          <p:nvPr/>
        </p:nvSpPr>
        <p:spPr>
          <a:xfrm>
            <a:off x="7180716" y="4928056"/>
            <a:ext cx="2077813" cy="215444"/>
          </a:xfrm>
          <a:prstGeom prst="rect">
            <a:avLst/>
          </a:prstGeom>
          <a:noFill/>
        </p:spPr>
        <p:txBody>
          <a:bodyPr wrap="none" rtlCol="0">
            <a:spAutoFit/>
          </a:bodyPr>
          <a:lstStyle/>
          <a:p>
            <a:r>
              <a:rPr lang="en-US" sz="800" dirty="0"/>
              <a:t>Sources: (IIE, 2020a) (Mitropoulos,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5"/>
          <p:cNvSpPr txBox="1">
            <a:spLocks noGrp="1"/>
          </p:cNvSpPr>
          <p:nvPr>
            <p:ph type="title"/>
          </p:nvPr>
        </p:nvSpPr>
        <p:spPr>
          <a:xfrm>
            <a:off x="358588" y="823775"/>
            <a:ext cx="1721012" cy="38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International Student Growth</a:t>
            </a:r>
            <a:endParaRPr dirty="0"/>
          </a:p>
        </p:txBody>
      </p:sp>
      <p:sp>
        <p:nvSpPr>
          <p:cNvPr id="256" name="Google Shape;256;p2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grpSp>
        <p:nvGrpSpPr>
          <p:cNvPr id="249" name="Google Shape;249;p25"/>
          <p:cNvGrpSpPr/>
          <p:nvPr/>
        </p:nvGrpSpPr>
        <p:grpSpPr>
          <a:xfrm>
            <a:off x="455701" y="4108701"/>
            <a:ext cx="794404" cy="576505"/>
            <a:chOff x="3932350" y="3714775"/>
            <a:chExt cx="439650" cy="319075"/>
          </a:xfrm>
        </p:grpSpPr>
        <p:sp>
          <p:nvSpPr>
            <p:cNvPr id="250" name="Google Shape;250;p25"/>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D4451315-73FC-4D35-8A41-4EC71669BC73}"/>
              </a:ext>
            </a:extLst>
          </p:cNvPr>
          <p:cNvPicPr>
            <a:picLocks noChangeAspect="1"/>
          </p:cNvPicPr>
          <p:nvPr/>
        </p:nvPicPr>
        <p:blipFill rotWithShape="1">
          <a:blip r:embed="rId3"/>
          <a:srcRect l="1700" r="4983"/>
          <a:stretch/>
        </p:blipFill>
        <p:spPr>
          <a:xfrm>
            <a:off x="2813603" y="1342812"/>
            <a:ext cx="6024108" cy="3273103"/>
          </a:xfrm>
          <a:prstGeom prst="rect">
            <a:avLst/>
          </a:prstGeom>
        </p:spPr>
      </p:pic>
      <p:sp>
        <p:nvSpPr>
          <p:cNvPr id="11" name="TextBox 10">
            <a:extLst>
              <a:ext uri="{FF2B5EF4-FFF2-40B4-BE49-F238E27FC236}">
                <a16:creationId xmlns:a16="http://schemas.microsoft.com/office/drawing/2014/main" id="{5EB416CC-3173-4356-869F-BA7200AB7539}"/>
              </a:ext>
            </a:extLst>
          </p:cNvPr>
          <p:cNvSpPr txBox="1"/>
          <p:nvPr/>
        </p:nvSpPr>
        <p:spPr>
          <a:xfrm>
            <a:off x="7180716" y="4928056"/>
            <a:ext cx="1457450" cy="215444"/>
          </a:xfrm>
          <a:prstGeom prst="rect">
            <a:avLst/>
          </a:prstGeom>
          <a:noFill/>
        </p:spPr>
        <p:txBody>
          <a:bodyPr wrap="none" rtlCol="0">
            <a:spAutoFit/>
          </a:bodyPr>
          <a:lstStyle/>
          <a:p>
            <a:r>
              <a:rPr lang="en-US" sz="800" dirty="0"/>
              <a:t>Retrieved from: (IIE, 2020a)</a:t>
            </a:r>
          </a:p>
        </p:txBody>
      </p:sp>
    </p:spTree>
    <p:extLst>
      <p:ext uri="{BB962C8B-B14F-4D97-AF65-F5344CB8AC3E}">
        <p14:creationId xmlns:p14="http://schemas.microsoft.com/office/powerpoint/2010/main" val="385093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a:extLst>
              <a:ext uri="{FF2B5EF4-FFF2-40B4-BE49-F238E27FC236}">
                <a16:creationId xmlns:a16="http://schemas.microsoft.com/office/drawing/2014/main" id="{F29D1872-207A-4EC2-AEFB-31FAB34420BC}"/>
              </a:ext>
            </a:extLst>
          </p:cNvPr>
          <p:cNvSpPr/>
          <p:nvPr/>
        </p:nvSpPr>
        <p:spPr>
          <a:xfrm>
            <a:off x="5935362" y="906707"/>
            <a:ext cx="2290119" cy="330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61;p26">
            <a:extLst>
              <a:ext uri="{FF2B5EF4-FFF2-40B4-BE49-F238E27FC236}">
                <a16:creationId xmlns:a16="http://schemas.microsoft.com/office/drawing/2014/main" id="{A334F124-4D27-4C91-8F18-89DD267927FC}"/>
              </a:ext>
            </a:extLst>
          </p:cNvPr>
          <p:cNvSpPr/>
          <p:nvPr/>
        </p:nvSpPr>
        <p:spPr>
          <a:xfrm>
            <a:off x="514725" y="625334"/>
            <a:ext cx="8237978" cy="392439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75000"/>
              <a:alpha val="5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p:nvPr/>
        </p:nvSpPr>
        <p:spPr>
          <a:xfrm>
            <a:off x="6340775" y="1317875"/>
            <a:ext cx="1491300" cy="25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9600" b="1" dirty="0">
                <a:solidFill>
                  <a:schemeClr val="lt1"/>
                </a:solidFill>
                <a:latin typeface="Inria Serif"/>
                <a:ea typeface="Inria Serif"/>
                <a:cs typeface="Inria Serif"/>
                <a:sym typeface="Inria Serif"/>
              </a:rPr>
              <a:t>1</a:t>
            </a:r>
            <a:endParaRPr sz="9600" b="1" dirty="0">
              <a:solidFill>
                <a:schemeClr val="lt1"/>
              </a:solidFill>
              <a:latin typeface="Inria Serif"/>
              <a:ea typeface="Inria Serif"/>
              <a:cs typeface="Inria Serif"/>
              <a:sym typeface="Inria Serif"/>
            </a:endParaRPr>
          </a:p>
        </p:txBody>
      </p:sp>
      <p:sp>
        <p:nvSpPr>
          <p:cNvPr id="89" name="Google Shape;89;p15"/>
          <p:cNvSpPr txBox="1">
            <a:spLocks noGrp="1"/>
          </p:cNvSpPr>
          <p:nvPr>
            <p:ph type="ctr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Overview &amp; Purpose</a:t>
            </a:r>
            <a:endParaRPr dirty="0"/>
          </a:p>
        </p:txBody>
      </p:sp>
      <p:sp>
        <p:nvSpPr>
          <p:cNvPr id="90" name="Google Shape;90;p15"/>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dirty="0"/>
              <a:t>Exploring higher education’s actions that yield more inclusive, connected, and purposeful campus environments for their international students</a:t>
            </a:r>
            <a:endParaRPr dirty="0"/>
          </a:p>
        </p:txBody>
      </p:sp>
      <p:pic>
        <p:nvPicPr>
          <p:cNvPr id="3" name="slide 2">
            <a:hlinkClick r:id="" action="ppaction://media"/>
            <a:extLst>
              <a:ext uri="{FF2B5EF4-FFF2-40B4-BE49-F238E27FC236}">
                <a16:creationId xmlns:a16="http://schemas.microsoft.com/office/drawing/2014/main" id="{8B2299D6-0F6F-424F-8EA9-3D3D38A854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74" y="57149"/>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5"/>
          <p:cNvSpPr txBox="1">
            <a:spLocks noGrp="1"/>
          </p:cNvSpPr>
          <p:nvPr>
            <p:ph type="title"/>
          </p:nvPr>
        </p:nvSpPr>
        <p:spPr>
          <a:xfrm>
            <a:off x="382494" y="823775"/>
            <a:ext cx="1697106" cy="38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International Student Enrollment Trends</a:t>
            </a:r>
            <a:endParaRPr dirty="0"/>
          </a:p>
        </p:txBody>
      </p:sp>
      <p:sp>
        <p:nvSpPr>
          <p:cNvPr id="256" name="Google Shape;256;p2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grpSp>
        <p:nvGrpSpPr>
          <p:cNvPr id="249" name="Google Shape;249;p25"/>
          <p:cNvGrpSpPr/>
          <p:nvPr/>
        </p:nvGrpSpPr>
        <p:grpSpPr>
          <a:xfrm>
            <a:off x="455701" y="4108701"/>
            <a:ext cx="794404" cy="576505"/>
            <a:chOff x="3932350" y="3714775"/>
            <a:chExt cx="439650" cy="319075"/>
          </a:xfrm>
        </p:grpSpPr>
        <p:sp>
          <p:nvSpPr>
            <p:cNvPr id="250" name="Google Shape;250;p25"/>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81D0E1F-CDF4-4C08-83D5-3064CD379CA1}"/>
              </a:ext>
            </a:extLst>
          </p:cNvPr>
          <p:cNvPicPr>
            <a:picLocks noChangeAspect="1"/>
          </p:cNvPicPr>
          <p:nvPr/>
        </p:nvPicPr>
        <p:blipFill>
          <a:blip r:embed="rId3"/>
          <a:stretch>
            <a:fillRect/>
          </a:stretch>
        </p:blipFill>
        <p:spPr>
          <a:xfrm>
            <a:off x="3544019" y="930275"/>
            <a:ext cx="4704209" cy="4055686"/>
          </a:xfrm>
          <a:prstGeom prst="rect">
            <a:avLst/>
          </a:prstGeom>
        </p:spPr>
      </p:pic>
      <p:sp>
        <p:nvSpPr>
          <p:cNvPr id="11" name="TextBox 10">
            <a:extLst>
              <a:ext uri="{FF2B5EF4-FFF2-40B4-BE49-F238E27FC236}">
                <a16:creationId xmlns:a16="http://schemas.microsoft.com/office/drawing/2014/main" id="{C2C20400-6E14-4C99-B271-C356FC01146A}"/>
              </a:ext>
            </a:extLst>
          </p:cNvPr>
          <p:cNvSpPr txBox="1"/>
          <p:nvPr/>
        </p:nvSpPr>
        <p:spPr>
          <a:xfrm>
            <a:off x="7180716" y="4928056"/>
            <a:ext cx="1457450" cy="215444"/>
          </a:xfrm>
          <a:prstGeom prst="rect">
            <a:avLst/>
          </a:prstGeom>
          <a:noFill/>
        </p:spPr>
        <p:txBody>
          <a:bodyPr wrap="none" rtlCol="0">
            <a:spAutoFit/>
          </a:bodyPr>
          <a:lstStyle/>
          <a:p>
            <a:r>
              <a:rPr lang="en-US" sz="800" dirty="0"/>
              <a:t>Retrieved from: (IIE, 2020a)</a:t>
            </a:r>
          </a:p>
        </p:txBody>
      </p:sp>
    </p:spTree>
    <p:extLst>
      <p:ext uri="{BB962C8B-B14F-4D97-AF65-F5344CB8AC3E}">
        <p14:creationId xmlns:p14="http://schemas.microsoft.com/office/powerpoint/2010/main" val="53545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5"/>
          <p:cNvSpPr txBox="1">
            <a:spLocks noGrp="1"/>
          </p:cNvSpPr>
          <p:nvPr>
            <p:ph type="title"/>
          </p:nvPr>
        </p:nvSpPr>
        <p:spPr>
          <a:xfrm>
            <a:off x="382494" y="823775"/>
            <a:ext cx="1697106" cy="3864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International Student Diversity</a:t>
            </a:r>
            <a:endParaRPr dirty="0"/>
          </a:p>
        </p:txBody>
      </p:sp>
      <p:sp>
        <p:nvSpPr>
          <p:cNvPr id="256" name="Google Shape;256;p2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grpSp>
        <p:nvGrpSpPr>
          <p:cNvPr id="249" name="Google Shape;249;p25"/>
          <p:cNvGrpSpPr/>
          <p:nvPr/>
        </p:nvGrpSpPr>
        <p:grpSpPr>
          <a:xfrm>
            <a:off x="455701" y="4108701"/>
            <a:ext cx="794404" cy="576505"/>
            <a:chOff x="3932350" y="3714775"/>
            <a:chExt cx="439650" cy="319075"/>
          </a:xfrm>
        </p:grpSpPr>
        <p:sp>
          <p:nvSpPr>
            <p:cNvPr id="250" name="Google Shape;250;p25"/>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46E63A51-CA7D-46CD-8198-C5BC641B0EFE}"/>
              </a:ext>
            </a:extLst>
          </p:cNvPr>
          <p:cNvPicPr>
            <a:picLocks noChangeAspect="1"/>
          </p:cNvPicPr>
          <p:nvPr/>
        </p:nvPicPr>
        <p:blipFill rotWithShape="1">
          <a:blip r:embed="rId3"/>
          <a:srcRect l="1261" r="-1" b="3674"/>
          <a:stretch/>
        </p:blipFill>
        <p:spPr>
          <a:xfrm>
            <a:off x="2586787" y="1090493"/>
            <a:ext cx="5886944" cy="3939907"/>
          </a:xfrm>
          <a:prstGeom prst="rect">
            <a:avLst/>
          </a:prstGeom>
        </p:spPr>
      </p:pic>
      <p:sp>
        <p:nvSpPr>
          <p:cNvPr id="4" name="TextBox 3">
            <a:extLst>
              <a:ext uri="{FF2B5EF4-FFF2-40B4-BE49-F238E27FC236}">
                <a16:creationId xmlns:a16="http://schemas.microsoft.com/office/drawing/2014/main" id="{550F5C76-367B-4E79-9DCB-72D941887246}"/>
              </a:ext>
            </a:extLst>
          </p:cNvPr>
          <p:cNvSpPr txBox="1"/>
          <p:nvPr/>
        </p:nvSpPr>
        <p:spPr>
          <a:xfrm>
            <a:off x="7123566" y="4814956"/>
            <a:ext cx="1457450" cy="215444"/>
          </a:xfrm>
          <a:prstGeom prst="rect">
            <a:avLst/>
          </a:prstGeom>
          <a:noFill/>
        </p:spPr>
        <p:txBody>
          <a:bodyPr wrap="none" rtlCol="0">
            <a:spAutoFit/>
          </a:bodyPr>
          <a:lstStyle/>
          <a:p>
            <a:r>
              <a:rPr lang="en-US" sz="800" dirty="0"/>
              <a:t>Retrieved from: (IIE, 2020b)</a:t>
            </a:r>
          </a:p>
        </p:txBody>
      </p:sp>
    </p:spTree>
    <p:extLst>
      <p:ext uri="{BB962C8B-B14F-4D97-AF65-F5344CB8AC3E}">
        <p14:creationId xmlns:p14="http://schemas.microsoft.com/office/powerpoint/2010/main" val="2644184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a:extLst>
              <a:ext uri="{FF2B5EF4-FFF2-40B4-BE49-F238E27FC236}">
                <a16:creationId xmlns:a16="http://schemas.microsoft.com/office/drawing/2014/main" id="{F29D1872-207A-4EC2-AEFB-31FAB34420BC}"/>
              </a:ext>
            </a:extLst>
          </p:cNvPr>
          <p:cNvSpPr/>
          <p:nvPr/>
        </p:nvSpPr>
        <p:spPr>
          <a:xfrm>
            <a:off x="5935362" y="906707"/>
            <a:ext cx="2290119" cy="330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61;p26">
            <a:extLst>
              <a:ext uri="{FF2B5EF4-FFF2-40B4-BE49-F238E27FC236}">
                <a16:creationId xmlns:a16="http://schemas.microsoft.com/office/drawing/2014/main" id="{A334F124-4D27-4C91-8F18-89DD267927FC}"/>
              </a:ext>
            </a:extLst>
          </p:cNvPr>
          <p:cNvSpPr/>
          <p:nvPr/>
        </p:nvSpPr>
        <p:spPr>
          <a:xfrm>
            <a:off x="514725" y="625334"/>
            <a:ext cx="8237978" cy="392439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75000"/>
              <a:alpha val="5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15"/>
          <p:cNvSpPr txBox="1"/>
          <p:nvPr/>
        </p:nvSpPr>
        <p:spPr>
          <a:xfrm>
            <a:off x="6340775" y="1317875"/>
            <a:ext cx="1491300" cy="25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9600" b="1" dirty="0">
                <a:solidFill>
                  <a:schemeClr val="lt1"/>
                </a:solidFill>
                <a:latin typeface="Inria Serif"/>
                <a:ea typeface="Inria Serif"/>
                <a:cs typeface="Inria Serif"/>
                <a:sym typeface="Inria Serif"/>
              </a:rPr>
              <a:t>4</a:t>
            </a:r>
            <a:endParaRPr sz="9600" b="1" dirty="0">
              <a:solidFill>
                <a:schemeClr val="lt1"/>
              </a:solidFill>
              <a:latin typeface="Inria Serif"/>
              <a:ea typeface="Inria Serif"/>
              <a:cs typeface="Inria Serif"/>
              <a:sym typeface="Inria Serif"/>
            </a:endParaRPr>
          </a:p>
        </p:txBody>
      </p:sp>
      <p:sp>
        <p:nvSpPr>
          <p:cNvPr id="89" name="Google Shape;89;p15"/>
          <p:cNvSpPr txBox="1">
            <a:spLocks noGrp="1"/>
          </p:cNvSpPr>
          <p:nvPr>
            <p:ph type="ctrTitle"/>
          </p:nvPr>
        </p:nvSpPr>
        <p:spPr>
          <a:xfrm>
            <a:off x="702900" y="1233658"/>
            <a:ext cx="501060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Intended Audience</a:t>
            </a:r>
            <a:endParaRPr dirty="0"/>
          </a:p>
        </p:txBody>
      </p:sp>
      <p:sp>
        <p:nvSpPr>
          <p:cNvPr id="90" name="Google Shape;90;p15"/>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US" dirty="0"/>
              <a:t>The authors’ intended audience are higher education professionals who value creating inclusive, connected, and purposeful campus environments for current and prospective international students</a:t>
            </a:r>
          </a:p>
        </p:txBody>
      </p:sp>
      <p:pic>
        <p:nvPicPr>
          <p:cNvPr id="7" name="slide 21">
            <a:hlinkClick r:id="" action="ppaction://media"/>
            <a:extLst>
              <a:ext uri="{FF2B5EF4-FFF2-40B4-BE49-F238E27FC236}">
                <a16:creationId xmlns:a16="http://schemas.microsoft.com/office/drawing/2014/main" id="{B8B0E94D-C9CD-4F04-AFC9-111D4F5E3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68" y="60627"/>
            <a:ext cx="621792" cy="621792"/>
          </a:xfrm>
          <a:prstGeom prst="rect">
            <a:avLst/>
          </a:prstGeom>
        </p:spPr>
      </p:pic>
    </p:spTree>
    <p:extLst>
      <p:ext uri="{BB962C8B-B14F-4D97-AF65-F5344CB8AC3E}">
        <p14:creationId xmlns:p14="http://schemas.microsoft.com/office/powerpoint/2010/main" val="3388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7" name="Google Shape;297;p28"/>
          <p:cNvSpPr txBox="1">
            <a:spLocks noGrp="1"/>
          </p:cNvSpPr>
          <p:nvPr>
            <p:ph type="sldNum" idx="12"/>
          </p:nvPr>
        </p:nvSpPr>
        <p:spPr>
          <a:prstGeom prst="rect">
            <a:avLst/>
          </a:prstGeom>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srgbClr val="FFFFFF"/>
                </a:solidFill>
                <a:effectLst/>
                <a:uLnTx/>
                <a:uFillTx/>
                <a:latin typeface="Inria Serif"/>
                <a:sym typeface="Inria Serif"/>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300" b="1" i="0" u="none" strike="noStrike" kern="0" cap="none" spc="0" normalizeH="0" baseline="0" noProof="0">
              <a:ln>
                <a:noFill/>
              </a:ln>
              <a:solidFill>
                <a:srgbClr val="FFFFFF"/>
              </a:solidFill>
              <a:effectLst/>
              <a:uLnTx/>
              <a:uFillTx/>
              <a:latin typeface="Inria Serif"/>
              <a:sym typeface="Inria Serif"/>
            </a:endParaRPr>
          </a:p>
        </p:txBody>
      </p:sp>
      <p:sp>
        <p:nvSpPr>
          <p:cNvPr id="291" name="Google Shape;291;p28"/>
          <p:cNvSpPr txBox="1">
            <a:spLocks noGrp="1"/>
          </p:cNvSpPr>
          <p:nvPr>
            <p:ph type="ctrTitle" idx="4294967295"/>
          </p:nvPr>
        </p:nvSpPr>
        <p:spPr>
          <a:xfrm>
            <a:off x="795338" y="752475"/>
            <a:ext cx="7432675" cy="8953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dirty="0"/>
              <a:t>International Student Advisers</a:t>
            </a:r>
            <a:endParaRPr sz="3000" dirty="0"/>
          </a:p>
        </p:txBody>
      </p:sp>
      <p:sp>
        <p:nvSpPr>
          <p:cNvPr id="292" name="Google Shape;292;p28"/>
          <p:cNvSpPr txBox="1">
            <a:spLocks noGrp="1"/>
          </p:cNvSpPr>
          <p:nvPr>
            <p:ph type="subTitle" idx="4294967295"/>
          </p:nvPr>
        </p:nvSpPr>
        <p:spPr>
          <a:xfrm>
            <a:off x="795338" y="1211263"/>
            <a:ext cx="7432675" cy="463550"/>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US" sz="1400" dirty="0"/>
              <a:t>interested in creating more inclusive, connected and purposeful campus environments for current and prospective international students</a:t>
            </a:r>
          </a:p>
        </p:txBody>
      </p:sp>
      <p:sp>
        <p:nvSpPr>
          <p:cNvPr id="293" name="Google Shape;293;p28"/>
          <p:cNvSpPr txBox="1">
            <a:spLocks noGrp="1"/>
          </p:cNvSpPr>
          <p:nvPr>
            <p:ph type="ctrTitle" idx="4294967295"/>
          </p:nvPr>
        </p:nvSpPr>
        <p:spPr>
          <a:xfrm>
            <a:off x="795338" y="3279775"/>
            <a:ext cx="7432675" cy="89535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800" dirty="0"/>
              <a:t>Anyone Who Appreciates Thorough Research</a:t>
            </a:r>
            <a:endParaRPr sz="2800" dirty="0"/>
          </a:p>
        </p:txBody>
      </p:sp>
      <p:sp>
        <p:nvSpPr>
          <p:cNvPr id="294" name="Google Shape;294;p28"/>
          <p:cNvSpPr txBox="1">
            <a:spLocks noGrp="1"/>
          </p:cNvSpPr>
          <p:nvPr>
            <p:ph type="subTitle" idx="4294967295"/>
          </p:nvPr>
        </p:nvSpPr>
        <p:spPr>
          <a:xfrm>
            <a:off x="795338" y="3738563"/>
            <a:ext cx="7432675" cy="463550"/>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 sz="1400" dirty="0"/>
              <a:t>the book takes readers on a journey to analyze various types of higher education institutions and their strategies to create inclusive, connected, and purposeful campus environments for international students</a:t>
            </a:r>
            <a:endParaRPr sz="1400" dirty="0"/>
          </a:p>
        </p:txBody>
      </p:sp>
      <p:sp>
        <p:nvSpPr>
          <p:cNvPr id="295" name="Google Shape;295;p28"/>
          <p:cNvSpPr txBox="1">
            <a:spLocks noGrp="1"/>
          </p:cNvSpPr>
          <p:nvPr>
            <p:ph type="ctrTitle" idx="4294967295"/>
          </p:nvPr>
        </p:nvSpPr>
        <p:spPr>
          <a:xfrm>
            <a:off x="795338" y="2008188"/>
            <a:ext cx="7432675" cy="89376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000" dirty="0"/>
              <a:t>University Faculty &amp; Staff</a:t>
            </a:r>
            <a:endParaRPr sz="3000" dirty="0"/>
          </a:p>
        </p:txBody>
      </p:sp>
      <p:sp>
        <p:nvSpPr>
          <p:cNvPr id="296" name="Google Shape;296;p28"/>
          <p:cNvSpPr txBox="1">
            <a:spLocks noGrp="1"/>
          </p:cNvSpPr>
          <p:nvPr>
            <p:ph type="subTitle" idx="4294967295"/>
          </p:nvPr>
        </p:nvSpPr>
        <p:spPr>
          <a:xfrm>
            <a:off x="795338" y="2465388"/>
            <a:ext cx="7432675" cy="463550"/>
          </a:xfrm>
          <a:prstGeom prst="rect">
            <a:avLst/>
          </a:prstGeom>
        </p:spPr>
        <p:txBody>
          <a:bodyPr spcFirstLastPara="1" wrap="square" lIns="0" tIns="0" rIns="0" bIns="0" anchor="t" anchorCtr="0">
            <a:noAutofit/>
          </a:bodyPr>
          <a:lstStyle/>
          <a:p>
            <a:pPr marL="0" lvl="0" indent="0" algn="ctr" rtl="0">
              <a:spcBef>
                <a:spcPts val="0"/>
              </a:spcBef>
              <a:spcAft>
                <a:spcPts val="600"/>
              </a:spcAft>
              <a:buNone/>
            </a:pPr>
            <a:r>
              <a:rPr lang="en-US" sz="1400" dirty="0"/>
              <a:t>who interact with international students or value increasing meaningful student involvement</a:t>
            </a:r>
          </a:p>
        </p:txBody>
      </p:sp>
      <p:pic>
        <p:nvPicPr>
          <p:cNvPr id="2" name="slide 23">
            <a:hlinkClick r:id="" action="ppaction://media"/>
            <a:extLst>
              <a:ext uri="{FF2B5EF4-FFF2-40B4-BE49-F238E27FC236}">
                <a16:creationId xmlns:a16="http://schemas.microsoft.com/office/drawing/2014/main" id="{163F3910-8274-48FD-8C2C-EA529B0321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 y="76200"/>
            <a:ext cx="621792" cy="621792"/>
          </a:xfrm>
          <a:prstGeom prst="rect">
            <a:avLst/>
          </a:prstGeom>
        </p:spPr>
      </p:pic>
    </p:spTree>
    <p:extLst>
      <p:ext uri="{BB962C8B-B14F-4D97-AF65-F5344CB8AC3E}">
        <p14:creationId xmlns:p14="http://schemas.microsoft.com/office/powerpoint/2010/main" val="39077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a:extLst>
              <a:ext uri="{FF2B5EF4-FFF2-40B4-BE49-F238E27FC236}">
                <a16:creationId xmlns:a16="http://schemas.microsoft.com/office/drawing/2014/main" id="{F29D1872-207A-4EC2-AEFB-31FAB34420BC}"/>
              </a:ext>
            </a:extLst>
          </p:cNvPr>
          <p:cNvSpPr/>
          <p:nvPr/>
        </p:nvSpPr>
        <p:spPr>
          <a:xfrm>
            <a:off x="5935362" y="906707"/>
            <a:ext cx="2290119" cy="330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61;p26">
            <a:extLst>
              <a:ext uri="{FF2B5EF4-FFF2-40B4-BE49-F238E27FC236}">
                <a16:creationId xmlns:a16="http://schemas.microsoft.com/office/drawing/2014/main" id="{A334F124-4D27-4C91-8F18-89DD267927FC}"/>
              </a:ext>
            </a:extLst>
          </p:cNvPr>
          <p:cNvSpPr/>
          <p:nvPr/>
        </p:nvSpPr>
        <p:spPr>
          <a:xfrm>
            <a:off x="514725" y="625334"/>
            <a:ext cx="8237978" cy="392439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75000"/>
              <a:alpha val="5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15"/>
          <p:cNvSpPr txBox="1"/>
          <p:nvPr/>
        </p:nvSpPr>
        <p:spPr>
          <a:xfrm>
            <a:off x="6340775" y="1317875"/>
            <a:ext cx="1491300" cy="25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9600" b="1" dirty="0">
                <a:solidFill>
                  <a:schemeClr val="lt1"/>
                </a:solidFill>
                <a:latin typeface="Inria Serif"/>
                <a:ea typeface="Inria Serif"/>
                <a:cs typeface="Inria Serif"/>
                <a:sym typeface="Inria Serif"/>
              </a:rPr>
              <a:t>5</a:t>
            </a:r>
            <a:endParaRPr sz="9600" b="1" dirty="0">
              <a:solidFill>
                <a:schemeClr val="lt1"/>
              </a:solidFill>
              <a:latin typeface="Inria Serif"/>
              <a:ea typeface="Inria Serif"/>
              <a:cs typeface="Inria Serif"/>
              <a:sym typeface="Inria Serif"/>
            </a:endParaRPr>
          </a:p>
        </p:txBody>
      </p:sp>
      <p:sp>
        <p:nvSpPr>
          <p:cNvPr id="89" name="Google Shape;89;p15"/>
          <p:cNvSpPr txBox="1">
            <a:spLocks noGrp="1"/>
          </p:cNvSpPr>
          <p:nvPr>
            <p:ph type="ctrTitle"/>
          </p:nvPr>
        </p:nvSpPr>
        <p:spPr>
          <a:xfrm>
            <a:off x="702900" y="1233658"/>
            <a:ext cx="5010606"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Questions</a:t>
            </a:r>
            <a:endParaRPr dirty="0"/>
          </a:p>
        </p:txBody>
      </p:sp>
      <p:sp>
        <p:nvSpPr>
          <p:cNvPr id="90" name="Google Shape;90;p15"/>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US" dirty="0"/>
              <a:t>Any compelling research introduces as many questions as it answers</a:t>
            </a:r>
          </a:p>
        </p:txBody>
      </p:sp>
    </p:spTree>
    <p:extLst>
      <p:ext uri="{BB962C8B-B14F-4D97-AF65-F5344CB8AC3E}">
        <p14:creationId xmlns:p14="http://schemas.microsoft.com/office/powerpoint/2010/main" val="3870036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29"/>
          <p:cNvGrpSpPr/>
          <p:nvPr/>
        </p:nvGrpSpPr>
        <p:grpSpPr>
          <a:xfrm>
            <a:off x="455607" y="3882978"/>
            <a:ext cx="704026" cy="802424"/>
            <a:chOff x="4630125" y="278900"/>
            <a:chExt cx="400675" cy="456675"/>
          </a:xfrm>
        </p:grpSpPr>
        <p:sp>
          <p:nvSpPr>
            <p:cNvPr id="303" name="Google Shape;303;p29"/>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07;p29"/>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Further Questions</a:t>
            </a:r>
            <a:endParaRPr dirty="0"/>
          </a:p>
        </p:txBody>
      </p:sp>
      <p:sp>
        <p:nvSpPr>
          <p:cNvPr id="308" name="Google Shape;308;p2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grpSp>
        <p:nvGrpSpPr>
          <p:cNvPr id="309" name="Google Shape;309;p29"/>
          <p:cNvGrpSpPr/>
          <p:nvPr/>
        </p:nvGrpSpPr>
        <p:grpSpPr>
          <a:xfrm>
            <a:off x="6327001" y="1389085"/>
            <a:ext cx="2595870" cy="2487594"/>
            <a:chOff x="5632317" y="1189775"/>
            <a:chExt cx="3634654" cy="3483050"/>
          </a:xfrm>
        </p:grpSpPr>
        <p:sp>
          <p:nvSpPr>
            <p:cNvPr id="310" name="Google Shape;310;p29"/>
            <p:cNvSpPr/>
            <p:nvPr/>
          </p:nvSpPr>
          <p:spPr>
            <a:xfrm>
              <a:off x="5632317" y="1189775"/>
              <a:ext cx="3634654" cy="669000"/>
            </a:xfrm>
            <a:prstGeom prst="chevron">
              <a:avLst>
                <a:gd name="adj" fmla="val 50000"/>
              </a:avLst>
            </a:prstGeom>
            <a:solidFill>
              <a:srgbClr val="FE6A6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Output</a:t>
              </a:r>
              <a:endParaRPr dirty="0">
                <a:solidFill>
                  <a:schemeClr val="lt1"/>
                </a:solidFill>
                <a:latin typeface="Playfair Display"/>
                <a:ea typeface="Playfair Display"/>
                <a:cs typeface="Playfair Display"/>
                <a:sym typeface="Playfair Display"/>
              </a:endParaRPr>
            </a:p>
          </p:txBody>
        </p:sp>
        <p:sp>
          <p:nvSpPr>
            <p:cNvPr id="311" name="Google Shape;311;p29"/>
            <p:cNvSpPr txBox="1"/>
            <p:nvPr/>
          </p:nvSpPr>
          <p:spPr>
            <a:xfrm>
              <a:off x="6231372"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200" dirty="0">
                <a:solidFill>
                  <a:schemeClr val="dk1"/>
                </a:solidFill>
                <a:latin typeface="Inria Serif Light"/>
                <a:ea typeface="Inria Serif Light"/>
                <a:cs typeface="Inria Serif Light"/>
                <a:sym typeface="Inria Serif Light"/>
              </a:endParaRPr>
            </a:p>
          </p:txBody>
        </p:sp>
      </p:grpSp>
      <p:grpSp>
        <p:nvGrpSpPr>
          <p:cNvPr id="312" name="Google Shape;312;p29"/>
          <p:cNvGrpSpPr/>
          <p:nvPr/>
        </p:nvGrpSpPr>
        <p:grpSpPr>
          <a:xfrm>
            <a:off x="2304400" y="1389238"/>
            <a:ext cx="2533196" cy="2487441"/>
            <a:chOff x="0" y="1189989"/>
            <a:chExt cx="3546900" cy="3482836"/>
          </a:xfrm>
        </p:grpSpPr>
        <p:sp>
          <p:nvSpPr>
            <p:cNvPr id="313" name="Google Shape;313;p29"/>
            <p:cNvSpPr/>
            <p:nvPr/>
          </p:nvSpPr>
          <p:spPr>
            <a:xfrm>
              <a:off x="0" y="1189989"/>
              <a:ext cx="3546900" cy="669000"/>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Input</a:t>
              </a:r>
              <a:endParaRPr dirty="0">
                <a:solidFill>
                  <a:schemeClr val="lt1"/>
                </a:solidFill>
                <a:latin typeface="Playfair Display"/>
                <a:ea typeface="Playfair Display"/>
                <a:cs typeface="Playfair Display"/>
                <a:sym typeface="Playfair Display"/>
              </a:endParaRPr>
            </a:p>
          </p:txBody>
        </p:sp>
        <p:sp>
          <p:nvSpPr>
            <p:cNvPr id="314" name="Google Shape;314;p29"/>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erif Light"/>
                  <a:ea typeface="Inria Serif Light"/>
                  <a:cs typeface="Inria Serif Light"/>
                  <a:sym typeface="Inria Serif Light"/>
                </a:rPr>
                <a:t>With lowering academic standards for international students, what efforts can be made to ensure students are capable of meaningful engagement on campus before the university grants them admission?</a:t>
              </a:r>
            </a:p>
          </p:txBody>
        </p:sp>
      </p:grpSp>
      <p:grpSp>
        <p:nvGrpSpPr>
          <p:cNvPr id="315" name="Google Shape;315;p29"/>
          <p:cNvGrpSpPr/>
          <p:nvPr/>
        </p:nvGrpSpPr>
        <p:grpSpPr>
          <a:xfrm>
            <a:off x="4407151" y="1389085"/>
            <a:ext cx="2394073" cy="2487594"/>
            <a:chOff x="2944204" y="1189775"/>
            <a:chExt cx="3352104" cy="3483050"/>
          </a:xfrm>
        </p:grpSpPr>
        <p:sp>
          <p:nvSpPr>
            <p:cNvPr id="316" name="Google Shape;316;p29"/>
            <p:cNvSpPr/>
            <p:nvPr/>
          </p:nvSpPr>
          <p:spPr>
            <a:xfrm>
              <a:off x="2944204" y="1189775"/>
              <a:ext cx="3352104" cy="669000"/>
            </a:xfrm>
            <a:prstGeom prst="chevron">
              <a:avLst>
                <a:gd name="adj" fmla="val 50000"/>
              </a:avLst>
            </a:prstGeom>
            <a:solidFill>
              <a:srgbClr val="75B6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Environment</a:t>
              </a:r>
              <a:endParaRPr dirty="0">
                <a:solidFill>
                  <a:schemeClr val="lt1"/>
                </a:solidFill>
                <a:latin typeface="Playfair Display"/>
                <a:ea typeface="Playfair Display"/>
                <a:cs typeface="Playfair Display"/>
                <a:sym typeface="Playfair Display"/>
              </a:endParaRPr>
            </a:p>
          </p:txBody>
        </p:sp>
        <p:sp>
          <p:nvSpPr>
            <p:cNvPr id="317" name="Google Shape;317;p29"/>
            <p:cNvSpPr txBox="1"/>
            <p:nvPr/>
          </p:nvSpPr>
          <p:spPr>
            <a:xfrm>
              <a:off x="3546899" y="2057125"/>
              <a:ext cx="2350179"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erif Light"/>
                  <a:ea typeface="Inria Serif Light"/>
                  <a:cs typeface="Inria Serif Light"/>
                  <a:sym typeface="Inria Serif Light"/>
                </a:rPr>
                <a:t>If a university is not committed to providing an environment that prioritizes enhancing international student engagement, is it ethical to host international students at that university?</a:t>
              </a:r>
            </a:p>
          </p:txBody>
        </p:sp>
      </p:grpSp>
      <p:sp>
        <p:nvSpPr>
          <p:cNvPr id="18" name="Google Shape;317;p29">
            <a:extLst>
              <a:ext uri="{FF2B5EF4-FFF2-40B4-BE49-F238E27FC236}">
                <a16:creationId xmlns:a16="http://schemas.microsoft.com/office/drawing/2014/main" id="{4AC0036F-E16F-452E-A5BE-746DD570BB7B}"/>
              </a:ext>
            </a:extLst>
          </p:cNvPr>
          <p:cNvSpPr txBox="1"/>
          <p:nvPr/>
        </p:nvSpPr>
        <p:spPr>
          <a:xfrm>
            <a:off x="6902733" y="2008545"/>
            <a:ext cx="1732384" cy="186813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dirty="0">
                <a:solidFill>
                  <a:schemeClr val="dk1"/>
                </a:solidFill>
                <a:latin typeface="Inria Serif Light"/>
                <a:ea typeface="Inria Serif Light"/>
                <a:cs typeface="Inria Serif Light"/>
                <a:sym typeface="Inria Serif Light"/>
              </a:rPr>
              <a:t>What high impact engagement activities can universities require to increase international student’s attainment of noneconomic forms of capital such as language proficiency, cultural knowledge, social capital, and connection to their community?</a:t>
            </a:r>
          </a:p>
        </p:txBody>
      </p:sp>
      <p:pic>
        <p:nvPicPr>
          <p:cNvPr id="2" name="slide 24-25">
            <a:hlinkClick r:id="" action="ppaction://media"/>
            <a:extLst>
              <a:ext uri="{FF2B5EF4-FFF2-40B4-BE49-F238E27FC236}">
                <a16:creationId xmlns:a16="http://schemas.microsoft.com/office/drawing/2014/main" id="{1AEF85D0-989B-4351-B19A-D7B8D062D2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232" y="104775"/>
            <a:ext cx="621792" cy="621792"/>
          </a:xfrm>
          <a:prstGeom prst="rect">
            <a:avLst/>
          </a:prstGeom>
        </p:spPr>
      </p:pic>
    </p:spTree>
    <p:extLst>
      <p:ext uri="{BB962C8B-B14F-4D97-AF65-F5344CB8AC3E}">
        <p14:creationId xmlns:p14="http://schemas.microsoft.com/office/powerpoint/2010/main" val="35635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36"/>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References</a:t>
            </a:r>
            <a:endParaRPr dirty="0"/>
          </a:p>
        </p:txBody>
      </p:sp>
      <p:sp>
        <p:nvSpPr>
          <p:cNvPr id="388" name="Google Shape;388;p36"/>
          <p:cNvSpPr txBox="1">
            <a:spLocks noGrp="1"/>
          </p:cNvSpPr>
          <p:nvPr>
            <p:ph type="body" idx="1"/>
          </p:nvPr>
        </p:nvSpPr>
        <p:spPr>
          <a:xfrm>
            <a:off x="2556509" y="1376700"/>
            <a:ext cx="6538064" cy="3311100"/>
          </a:xfrm>
          <a:prstGeom prst="rect">
            <a:avLst/>
          </a:prstGeom>
        </p:spPr>
        <p:txBody>
          <a:bodyPr spcFirstLastPara="1" wrap="square" lIns="0" tIns="0" rIns="0" bIns="0" anchor="t" anchorCtr="0">
            <a:noAutofit/>
          </a:bodyPr>
          <a:lstStyle/>
          <a:p>
            <a:pPr marL="0" indent="-457200">
              <a:buNone/>
            </a:pPr>
            <a:r>
              <a:rPr lang="en-US" sz="1200" b="0" i="0" dirty="0">
                <a:solidFill>
                  <a:srgbClr val="555555"/>
                </a:solidFill>
                <a:effectLst/>
                <a:latin typeface="Calibri" panose="020F0502020204030204" pitchFamily="34" charset="0"/>
                <a:cs typeface="Calibri" panose="020F0502020204030204" pitchFamily="34" charset="0"/>
              </a:rPr>
              <a:t>CCU. (2018, March 12). 5 Facts About CCU’s New Culturally and Linguistically Diverse Emphasis. 	</a:t>
            </a:r>
            <a:r>
              <a:rPr lang="en-US" sz="1200" b="0" i="0" dirty="0">
                <a:solidFill>
                  <a:srgbClr val="555555"/>
                </a:solidFill>
                <a:effectLst/>
                <a:latin typeface="Calibri" panose="020F0502020204030204" pitchFamily="34" charset="0"/>
                <a:cs typeface="Calibri" panose="020F0502020204030204" pitchFamily="34" charset="0"/>
                <a:hlinkClick r:id="rId5"/>
              </a:rPr>
              <a:t>https://www.ccu.edu/blogs/cags/2018/03/5-facts-about-ccus-new-culturally-and-	linguistically-diverse-emphasis/</a:t>
            </a:r>
            <a:r>
              <a:rPr lang="en-US" sz="1200" b="0" i="0" dirty="0">
                <a:solidFill>
                  <a:srgbClr val="555555"/>
                </a:solidFill>
                <a:effectLst/>
                <a:latin typeface="Calibri" panose="020F0502020204030204" pitchFamily="34" charset="0"/>
                <a:cs typeface="Calibri" panose="020F0502020204030204" pitchFamily="34" charset="0"/>
              </a:rPr>
              <a:t> </a:t>
            </a:r>
          </a:p>
          <a:p>
            <a:pPr marL="0" indent="-457200">
              <a:buNone/>
            </a:pPr>
            <a:r>
              <a:rPr lang="en-US" sz="1200" b="0" i="0" dirty="0">
                <a:solidFill>
                  <a:srgbClr val="555555"/>
                </a:solidFill>
                <a:effectLst/>
                <a:latin typeface="Calibri" panose="020F0502020204030204" pitchFamily="34" charset="0"/>
                <a:cs typeface="Calibri" panose="020F0502020204030204" pitchFamily="34" charset="0"/>
              </a:rPr>
              <a:t>Glass, C. R., </a:t>
            </a:r>
            <a:r>
              <a:rPr lang="en-US" sz="1200" b="0" i="0" dirty="0" err="1">
                <a:solidFill>
                  <a:srgbClr val="555555"/>
                </a:solidFill>
                <a:effectLst/>
                <a:latin typeface="Calibri" panose="020F0502020204030204" pitchFamily="34" charset="0"/>
                <a:cs typeface="Calibri" panose="020F0502020204030204" pitchFamily="34" charset="0"/>
              </a:rPr>
              <a:t>Wongtrirat</a:t>
            </a:r>
            <a:r>
              <a:rPr lang="en-US" sz="1200" b="0" i="0" dirty="0">
                <a:solidFill>
                  <a:srgbClr val="555555"/>
                </a:solidFill>
                <a:effectLst/>
                <a:latin typeface="Calibri" panose="020F0502020204030204" pitchFamily="34" charset="0"/>
                <a:cs typeface="Calibri" panose="020F0502020204030204" pitchFamily="34" charset="0"/>
              </a:rPr>
              <a:t>, R., &amp; </a:t>
            </a:r>
            <a:r>
              <a:rPr lang="en-US" sz="1200" b="0" i="0" dirty="0" err="1">
                <a:solidFill>
                  <a:srgbClr val="555555"/>
                </a:solidFill>
                <a:effectLst/>
                <a:latin typeface="Calibri" panose="020F0502020204030204" pitchFamily="34" charset="0"/>
                <a:cs typeface="Calibri" panose="020F0502020204030204" pitchFamily="34" charset="0"/>
              </a:rPr>
              <a:t>Buus</a:t>
            </a:r>
            <a:r>
              <a:rPr lang="en-US" sz="1200" b="0" i="0" dirty="0">
                <a:solidFill>
                  <a:srgbClr val="555555"/>
                </a:solidFill>
                <a:effectLst/>
                <a:latin typeface="Calibri" panose="020F0502020204030204" pitchFamily="34" charset="0"/>
                <a:cs typeface="Calibri" panose="020F0502020204030204" pitchFamily="34" charset="0"/>
              </a:rPr>
              <a:t>, S. (2014). </a:t>
            </a:r>
            <a:r>
              <a:rPr lang="en-US" sz="1200" b="0" i="1" dirty="0">
                <a:solidFill>
                  <a:srgbClr val="555555"/>
                </a:solidFill>
                <a:effectLst/>
                <a:latin typeface="Calibri" panose="020F0502020204030204" pitchFamily="34" charset="0"/>
                <a:cs typeface="Calibri" panose="020F0502020204030204" pitchFamily="34" charset="0"/>
              </a:rPr>
              <a:t>International student engagement: Strategies for 	creating inclusive, connected, and purposeful campus environments</a:t>
            </a:r>
            <a:r>
              <a:rPr lang="en-US" sz="1200" b="0" i="0" dirty="0">
                <a:solidFill>
                  <a:srgbClr val="555555"/>
                </a:solidFill>
                <a:effectLst/>
                <a:latin typeface="Calibri" panose="020F0502020204030204" pitchFamily="34" charset="0"/>
                <a:cs typeface="Calibri" panose="020F0502020204030204" pitchFamily="34" charset="0"/>
              </a:rPr>
              <a:t>. ProQuest 	</a:t>
            </a:r>
            <a:r>
              <a:rPr lang="en-US" sz="1200" b="0" i="0" dirty="0" err="1">
                <a:solidFill>
                  <a:srgbClr val="555555"/>
                </a:solidFill>
                <a:effectLst/>
                <a:latin typeface="Calibri" panose="020F0502020204030204" pitchFamily="34" charset="0"/>
                <a:cs typeface="Calibri" panose="020F0502020204030204" pitchFamily="34" charset="0"/>
              </a:rPr>
              <a:t>Ebook</a:t>
            </a:r>
            <a:r>
              <a:rPr lang="en-US" sz="1200" b="0" i="0" dirty="0">
                <a:solidFill>
                  <a:srgbClr val="555555"/>
                </a:solidFill>
                <a:effectLst/>
                <a:latin typeface="Calibri" panose="020F0502020204030204" pitchFamily="34" charset="0"/>
                <a:cs typeface="Calibri" panose="020F0502020204030204" pitchFamily="34" charset="0"/>
              </a:rPr>
              <a:t> Central </a:t>
            </a:r>
            <a:r>
              <a:rPr lang="en-US" sz="1200" b="0" i="0" u="none" strike="noStrike" dirty="0">
                <a:solidFill>
                  <a:srgbClr val="5759A5"/>
                </a:solidFill>
                <a:effectLst/>
                <a:latin typeface="Calibri" panose="020F0502020204030204" pitchFamily="34" charset="0"/>
                <a:cs typeface="Calibri" panose="020F0502020204030204" pitchFamily="34" charset="0"/>
                <a:hlinkClick r:id="rId6"/>
              </a:rPr>
              <a:t>https://ebookcentral.proquest.com</a:t>
            </a:r>
            <a:endParaRPr lang="en-US" sz="1200" b="0" i="0" u="none" strike="noStrike" dirty="0">
              <a:solidFill>
                <a:srgbClr val="5759A5"/>
              </a:solidFill>
              <a:effectLst/>
              <a:latin typeface="Calibri" panose="020F0502020204030204" pitchFamily="34" charset="0"/>
              <a:cs typeface="Calibri" panose="020F0502020204030204" pitchFamily="34" charset="0"/>
            </a:endParaRPr>
          </a:p>
          <a:p>
            <a:pPr marL="0" indent="-457200">
              <a:buNone/>
            </a:pPr>
            <a:r>
              <a:rPr lang="en-US" sz="1200" dirty="0">
                <a:solidFill>
                  <a:schemeClr val="tx1">
                    <a:lumMod val="75000"/>
                  </a:schemeClr>
                </a:solidFill>
                <a:latin typeface="Calibri" panose="020F0502020204030204" pitchFamily="34" charset="0"/>
                <a:cs typeface="Calibri" panose="020F0502020204030204" pitchFamily="34" charset="0"/>
              </a:rPr>
              <a:t>IIE. (2020a). Enrollment Trends. </a:t>
            </a:r>
            <a:r>
              <a:rPr lang="en-US" sz="1200" dirty="0">
                <a:solidFill>
                  <a:schemeClr val="tx1">
                    <a:lumMod val="75000"/>
                  </a:schemeClr>
                </a:solidFill>
                <a:latin typeface="Calibri" panose="020F0502020204030204" pitchFamily="34" charset="0"/>
                <a:cs typeface="Calibri" panose="020F0502020204030204" pitchFamily="34" charset="0"/>
                <a:hlinkClick r:id="rId7"/>
              </a:rPr>
              <a:t>https://opendoorsdata.org/data/international-	students/enrollment-trends/</a:t>
            </a:r>
            <a:endParaRPr lang="en-US" sz="1200" dirty="0">
              <a:solidFill>
                <a:schemeClr val="tx1">
                  <a:lumMod val="75000"/>
                </a:schemeClr>
              </a:solidFill>
              <a:latin typeface="Calibri" panose="020F0502020204030204" pitchFamily="34" charset="0"/>
              <a:cs typeface="Calibri" panose="020F0502020204030204" pitchFamily="34" charset="0"/>
            </a:endParaRPr>
          </a:p>
          <a:p>
            <a:pPr marL="0" indent="-457200">
              <a:buNone/>
            </a:pPr>
            <a:r>
              <a:rPr lang="en-US" sz="1200" dirty="0">
                <a:solidFill>
                  <a:schemeClr val="tx1">
                    <a:lumMod val="75000"/>
                  </a:schemeClr>
                </a:solidFill>
                <a:latin typeface="Calibri" panose="020F0502020204030204" pitchFamily="34" charset="0"/>
                <a:cs typeface="Calibri" panose="020F0502020204030204" pitchFamily="34" charset="0"/>
              </a:rPr>
              <a:t>IIE. (2020b). All Places of Origin [Infographic]. 	</a:t>
            </a:r>
            <a:r>
              <a:rPr lang="en-US" sz="1200" dirty="0">
                <a:solidFill>
                  <a:schemeClr val="tx1">
                    <a:lumMod val="75000"/>
                  </a:schemeClr>
                </a:solidFill>
                <a:latin typeface="Calibri" panose="020F0502020204030204" pitchFamily="34" charset="0"/>
                <a:cs typeface="Calibri" panose="020F0502020204030204" pitchFamily="34" charset="0"/>
                <a:hlinkClick r:id="rId8"/>
              </a:rPr>
              <a:t>https://opendoorsdata.org/data/international-students/all-places-of-origin/</a:t>
            </a:r>
            <a:endParaRPr lang="en-US" sz="1200" dirty="0">
              <a:solidFill>
                <a:schemeClr val="tx1">
                  <a:lumMod val="75000"/>
                </a:schemeClr>
              </a:solidFill>
              <a:latin typeface="Calibri" panose="020F0502020204030204" pitchFamily="34" charset="0"/>
              <a:cs typeface="Calibri" panose="020F0502020204030204" pitchFamily="34" charset="0"/>
            </a:endParaRPr>
          </a:p>
          <a:p>
            <a:pPr marL="0" indent="-457200">
              <a:buNone/>
            </a:pPr>
            <a:r>
              <a:rPr lang="en-US" sz="1200" dirty="0">
                <a:solidFill>
                  <a:schemeClr val="tx1">
                    <a:lumMod val="75000"/>
                  </a:schemeClr>
                </a:solidFill>
                <a:latin typeface="Calibri" panose="020F0502020204030204" pitchFamily="34" charset="0"/>
                <a:cs typeface="Calibri" panose="020F0502020204030204" pitchFamily="34" charset="0"/>
              </a:rPr>
              <a:t>Mitropoulos, A. (2020, July 15). Loss of international students could damage US economy, experts say. 	</a:t>
            </a:r>
            <a:r>
              <a:rPr lang="en-US" sz="1200" i="1" dirty="0">
                <a:solidFill>
                  <a:schemeClr val="tx1">
                    <a:lumMod val="75000"/>
                  </a:schemeClr>
                </a:solidFill>
                <a:latin typeface="Calibri" panose="020F0502020204030204" pitchFamily="34" charset="0"/>
                <a:cs typeface="Calibri" panose="020F0502020204030204" pitchFamily="34" charset="0"/>
              </a:rPr>
              <a:t>ABC News</a:t>
            </a:r>
            <a:r>
              <a:rPr lang="en-US" sz="1200" dirty="0">
                <a:solidFill>
                  <a:schemeClr val="tx1">
                    <a:lumMod val="75000"/>
                  </a:schemeClr>
                </a:solidFill>
                <a:latin typeface="Calibri" panose="020F0502020204030204" pitchFamily="34" charset="0"/>
                <a:cs typeface="Calibri" panose="020F0502020204030204" pitchFamily="34" charset="0"/>
              </a:rPr>
              <a:t>. </a:t>
            </a:r>
            <a:r>
              <a:rPr lang="en-US" sz="1200" dirty="0">
                <a:solidFill>
                  <a:schemeClr val="tx1">
                    <a:lumMod val="75000"/>
                  </a:schemeClr>
                </a:solidFill>
                <a:latin typeface="Calibri" panose="020F0502020204030204" pitchFamily="34" charset="0"/>
                <a:cs typeface="Calibri" panose="020F0502020204030204" pitchFamily="34" charset="0"/>
                <a:hlinkClick r:id="rId9"/>
              </a:rPr>
              <a:t>https://abcnews.go.com/Business/loss-international-students-damage-us-	economy-experts/story?id=71754388#:~:text=International%20students%20contributed%	20%2445%20billion,dependent%20on%20the%20revenue%20streams</a:t>
            </a:r>
            <a:endParaRPr lang="en-US" sz="1200" dirty="0">
              <a:solidFill>
                <a:schemeClr val="tx1">
                  <a:lumMod val="75000"/>
                </a:schemeClr>
              </a:solidFill>
              <a:latin typeface="Calibri" panose="020F0502020204030204" pitchFamily="34" charset="0"/>
              <a:cs typeface="Calibri" panose="020F0502020204030204" pitchFamily="34" charset="0"/>
            </a:endParaRPr>
          </a:p>
          <a:p>
            <a:pPr marL="0" indent="-457200">
              <a:buNone/>
            </a:pPr>
            <a:endParaRPr lang="en-US" sz="1200" dirty="0">
              <a:solidFill>
                <a:schemeClr val="tx1">
                  <a:lumMod val="75000"/>
                </a:schemeClr>
              </a:solidFill>
              <a:latin typeface="Calibri" panose="020F0502020204030204" pitchFamily="34" charset="0"/>
              <a:cs typeface="Calibri" panose="020F0502020204030204" pitchFamily="34" charset="0"/>
            </a:endParaRPr>
          </a:p>
        </p:txBody>
      </p:sp>
      <p:sp>
        <p:nvSpPr>
          <p:cNvPr id="389" name="Google Shape;389;p3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sp>
        <p:nvSpPr>
          <p:cNvPr id="7" name="Rectangle 6">
            <a:extLst>
              <a:ext uri="{FF2B5EF4-FFF2-40B4-BE49-F238E27FC236}">
                <a16:creationId xmlns:a16="http://schemas.microsoft.com/office/drawing/2014/main" id="{46CE6651-6EDE-49F4-9BD1-E23939191EA6}"/>
              </a:ext>
            </a:extLst>
          </p:cNvPr>
          <p:cNvSpPr/>
          <p:nvPr/>
        </p:nvSpPr>
        <p:spPr>
          <a:xfrm>
            <a:off x="2507082" y="2869351"/>
            <a:ext cx="920520" cy="2171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3CC7D97-FDF5-4142-ADEC-08FC78CE634B}"/>
              </a:ext>
            </a:extLst>
          </p:cNvPr>
          <p:cNvSpPr/>
          <p:nvPr/>
        </p:nvSpPr>
        <p:spPr>
          <a:xfrm>
            <a:off x="2461365" y="3751672"/>
            <a:ext cx="998220" cy="7328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F5A472-BAEE-4BCB-8379-4B63B9E88AC1}"/>
              </a:ext>
            </a:extLst>
          </p:cNvPr>
          <p:cNvSpPr/>
          <p:nvPr/>
        </p:nvSpPr>
        <p:spPr>
          <a:xfrm>
            <a:off x="2539065" y="1797271"/>
            <a:ext cx="920520" cy="2171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lide 26 conclusion">
            <a:hlinkClick r:id="" action="ppaction://media"/>
            <a:extLst>
              <a:ext uri="{FF2B5EF4-FFF2-40B4-BE49-F238E27FC236}">
                <a16:creationId xmlns:a16="http://schemas.microsoft.com/office/drawing/2014/main" id="{293172D0-7E22-49BF-AA06-0B616E44CE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4804" y="109537"/>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US" dirty="0"/>
              <a:t>There is not one culture but there are cultures. You cannot judge any culture based on the standards of your own culture because you’ll always be wrong</a:t>
            </a:r>
            <a:endParaRPr dirty="0"/>
          </a:p>
        </p:txBody>
      </p:sp>
      <p:sp>
        <p:nvSpPr>
          <p:cNvPr id="104" name="Google Shape;104;p17"/>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dirty="0"/>
          </a:p>
        </p:txBody>
      </p:sp>
      <p:pic>
        <p:nvPicPr>
          <p:cNvPr id="2" name="slide 3">
            <a:hlinkClick r:id="" action="ppaction://media"/>
            <a:extLst>
              <a:ext uri="{FF2B5EF4-FFF2-40B4-BE49-F238E27FC236}">
                <a16:creationId xmlns:a16="http://schemas.microsoft.com/office/drawing/2014/main" id="{FCCE8737-F556-4444-9701-CACB457AB4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48" y="90486"/>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2" name="Google Shape;302;p29"/>
          <p:cNvGrpSpPr/>
          <p:nvPr/>
        </p:nvGrpSpPr>
        <p:grpSpPr>
          <a:xfrm>
            <a:off x="455700" y="3740103"/>
            <a:ext cx="704026" cy="802424"/>
            <a:chOff x="4630125" y="278900"/>
            <a:chExt cx="400675" cy="456675"/>
          </a:xfrm>
        </p:grpSpPr>
        <p:sp>
          <p:nvSpPr>
            <p:cNvPr id="303" name="Google Shape;303;p29"/>
            <p:cNvSpPr/>
            <p:nvPr/>
          </p:nvSpPr>
          <p:spPr>
            <a:xfrm>
              <a:off x="4659350" y="328825"/>
              <a:ext cx="371450" cy="96850"/>
            </a:xfrm>
            <a:custGeom>
              <a:avLst/>
              <a:gdLst/>
              <a:ahLst/>
              <a:cxnLst/>
              <a:rect l="l" t="t" r="r" b="b"/>
              <a:pathLst>
                <a:path w="14858" h="3874" fill="none" extrusionOk="0">
                  <a:moveTo>
                    <a:pt x="12763" y="1"/>
                  </a:moveTo>
                  <a:lnTo>
                    <a:pt x="926" y="1"/>
                  </a:lnTo>
                  <a:lnTo>
                    <a:pt x="926" y="1"/>
                  </a:lnTo>
                  <a:lnTo>
                    <a:pt x="731" y="25"/>
                  </a:lnTo>
                  <a:lnTo>
                    <a:pt x="561" y="74"/>
                  </a:lnTo>
                  <a:lnTo>
                    <a:pt x="390" y="171"/>
                  </a:lnTo>
                  <a:lnTo>
                    <a:pt x="269" y="269"/>
                  </a:lnTo>
                  <a:lnTo>
                    <a:pt x="147" y="415"/>
                  </a:lnTo>
                  <a:lnTo>
                    <a:pt x="74" y="561"/>
                  </a:lnTo>
                  <a:lnTo>
                    <a:pt x="1" y="732"/>
                  </a:lnTo>
                  <a:lnTo>
                    <a:pt x="1" y="926"/>
                  </a:lnTo>
                  <a:lnTo>
                    <a:pt x="1" y="2948"/>
                  </a:lnTo>
                  <a:lnTo>
                    <a:pt x="1" y="2948"/>
                  </a:lnTo>
                  <a:lnTo>
                    <a:pt x="1" y="3143"/>
                  </a:lnTo>
                  <a:lnTo>
                    <a:pt x="74" y="3313"/>
                  </a:lnTo>
                  <a:lnTo>
                    <a:pt x="147" y="3459"/>
                  </a:lnTo>
                  <a:lnTo>
                    <a:pt x="269" y="3605"/>
                  </a:lnTo>
                  <a:lnTo>
                    <a:pt x="390" y="3727"/>
                  </a:lnTo>
                  <a:lnTo>
                    <a:pt x="561" y="3800"/>
                  </a:lnTo>
                  <a:lnTo>
                    <a:pt x="731" y="3849"/>
                  </a:lnTo>
                  <a:lnTo>
                    <a:pt x="926" y="3873"/>
                  </a:lnTo>
                  <a:lnTo>
                    <a:pt x="12763" y="3873"/>
                  </a:lnTo>
                  <a:lnTo>
                    <a:pt x="14857" y="1949"/>
                  </a:lnTo>
                  <a:lnTo>
                    <a:pt x="12763"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4630125" y="452425"/>
              <a:ext cx="371450" cy="96850"/>
            </a:xfrm>
            <a:custGeom>
              <a:avLst/>
              <a:gdLst/>
              <a:ahLst/>
              <a:cxnLst/>
              <a:rect l="l" t="t" r="r" b="b"/>
              <a:pathLst>
                <a:path w="14858" h="3874" fill="none" extrusionOk="0">
                  <a:moveTo>
                    <a:pt x="2095" y="1"/>
                  </a:moveTo>
                  <a:lnTo>
                    <a:pt x="13932" y="1"/>
                  </a:lnTo>
                  <a:lnTo>
                    <a:pt x="13932" y="1"/>
                  </a:lnTo>
                  <a:lnTo>
                    <a:pt x="14126" y="25"/>
                  </a:lnTo>
                  <a:lnTo>
                    <a:pt x="14297" y="74"/>
                  </a:lnTo>
                  <a:lnTo>
                    <a:pt x="14467" y="147"/>
                  </a:lnTo>
                  <a:lnTo>
                    <a:pt x="14589" y="269"/>
                  </a:lnTo>
                  <a:lnTo>
                    <a:pt x="14711" y="415"/>
                  </a:lnTo>
                  <a:lnTo>
                    <a:pt x="14784" y="561"/>
                  </a:lnTo>
                  <a:lnTo>
                    <a:pt x="14857" y="732"/>
                  </a:lnTo>
                  <a:lnTo>
                    <a:pt x="14857" y="926"/>
                  </a:lnTo>
                  <a:lnTo>
                    <a:pt x="14857" y="2948"/>
                  </a:lnTo>
                  <a:lnTo>
                    <a:pt x="14857" y="2948"/>
                  </a:lnTo>
                  <a:lnTo>
                    <a:pt x="14857" y="3143"/>
                  </a:lnTo>
                  <a:lnTo>
                    <a:pt x="14784" y="3313"/>
                  </a:lnTo>
                  <a:lnTo>
                    <a:pt x="14711" y="3459"/>
                  </a:lnTo>
                  <a:lnTo>
                    <a:pt x="14589" y="3605"/>
                  </a:lnTo>
                  <a:lnTo>
                    <a:pt x="14467" y="3703"/>
                  </a:lnTo>
                  <a:lnTo>
                    <a:pt x="14297" y="3800"/>
                  </a:lnTo>
                  <a:lnTo>
                    <a:pt x="14126" y="3849"/>
                  </a:lnTo>
                  <a:lnTo>
                    <a:pt x="13932" y="3873"/>
                  </a:lnTo>
                  <a:lnTo>
                    <a:pt x="2095" y="3873"/>
                  </a:lnTo>
                  <a:lnTo>
                    <a:pt x="1" y="1925"/>
                  </a:lnTo>
                  <a:lnTo>
                    <a:pt x="2095" y="1"/>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4808525" y="278900"/>
              <a:ext cx="43875" cy="49950"/>
            </a:xfrm>
            <a:custGeom>
              <a:avLst/>
              <a:gdLst/>
              <a:ahLst/>
              <a:cxnLst/>
              <a:rect l="l" t="t" r="r" b="b"/>
              <a:pathLst>
                <a:path w="1755" h="1998" fill="none" extrusionOk="0">
                  <a:moveTo>
                    <a:pt x="1754" y="1998"/>
                  </a:moveTo>
                  <a:lnTo>
                    <a:pt x="1754" y="585"/>
                  </a:lnTo>
                  <a:lnTo>
                    <a:pt x="1754" y="585"/>
                  </a:lnTo>
                  <a:lnTo>
                    <a:pt x="1754" y="464"/>
                  </a:lnTo>
                  <a:lnTo>
                    <a:pt x="1730" y="366"/>
                  </a:lnTo>
                  <a:lnTo>
                    <a:pt x="1657" y="269"/>
                  </a:lnTo>
                  <a:lnTo>
                    <a:pt x="1584" y="171"/>
                  </a:lnTo>
                  <a:lnTo>
                    <a:pt x="1511" y="98"/>
                  </a:lnTo>
                  <a:lnTo>
                    <a:pt x="1413" y="49"/>
                  </a:lnTo>
                  <a:lnTo>
                    <a:pt x="1291" y="25"/>
                  </a:lnTo>
                  <a:lnTo>
                    <a:pt x="1194" y="1"/>
                  </a:lnTo>
                  <a:lnTo>
                    <a:pt x="561" y="1"/>
                  </a:lnTo>
                  <a:lnTo>
                    <a:pt x="561" y="1"/>
                  </a:lnTo>
                  <a:lnTo>
                    <a:pt x="463" y="25"/>
                  </a:lnTo>
                  <a:lnTo>
                    <a:pt x="342" y="49"/>
                  </a:lnTo>
                  <a:lnTo>
                    <a:pt x="244" y="98"/>
                  </a:lnTo>
                  <a:lnTo>
                    <a:pt x="171" y="171"/>
                  </a:lnTo>
                  <a:lnTo>
                    <a:pt x="98" y="269"/>
                  </a:lnTo>
                  <a:lnTo>
                    <a:pt x="25" y="366"/>
                  </a:lnTo>
                  <a:lnTo>
                    <a:pt x="1" y="464"/>
                  </a:lnTo>
                  <a:lnTo>
                    <a:pt x="1" y="585"/>
                  </a:lnTo>
                  <a:lnTo>
                    <a:pt x="1" y="1998"/>
                  </a:lnTo>
                  <a:lnTo>
                    <a:pt x="1754" y="1998"/>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4808525" y="549250"/>
              <a:ext cx="43875" cy="186325"/>
            </a:xfrm>
            <a:custGeom>
              <a:avLst/>
              <a:gdLst/>
              <a:ahLst/>
              <a:cxnLst/>
              <a:rect l="l" t="t" r="r" b="b"/>
              <a:pathLst>
                <a:path w="1755" h="7453" fill="none" extrusionOk="0">
                  <a:moveTo>
                    <a:pt x="1" y="0"/>
                  </a:moveTo>
                  <a:lnTo>
                    <a:pt x="1" y="7453"/>
                  </a:lnTo>
                  <a:lnTo>
                    <a:pt x="1754" y="7453"/>
                  </a:lnTo>
                  <a:lnTo>
                    <a:pt x="1754" y="0"/>
                  </a:lnTo>
                  <a:lnTo>
                    <a:pt x="1"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07;p29"/>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Overview</a:t>
            </a:r>
            <a:br>
              <a:rPr lang="en" dirty="0"/>
            </a:br>
            <a:r>
              <a:rPr lang="en" dirty="0"/>
              <a:t>&amp;</a:t>
            </a:r>
            <a:br>
              <a:rPr lang="en" dirty="0"/>
            </a:br>
            <a:r>
              <a:rPr lang="en" dirty="0"/>
              <a:t>Purpose</a:t>
            </a:r>
            <a:endParaRPr dirty="0"/>
          </a:p>
        </p:txBody>
      </p:sp>
      <p:sp>
        <p:nvSpPr>
          <p:cNvPr id="308" name="Google Shape;308;p29"/>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grpSp>
        <p:nvGrpSpPr>
          <p:cNvPr id="309" name="Google Shape;309;p29"/>
          <p:cNvGrpSpPr/>
          <p:nvPr/>
        </p:nvGrpSpPr>
        <p:grpSpPr>
          <a:xfrm>
            <a:off x="6327001" y="1389085"/>
            <a:ext cx="2360931" cy="2798794"/>
            <a:chOff x="5632317" y="1189775"/>
            <a:chExt cx="3305700" cy="3918783"/>
          </a:xfrm>
        </p:grpSpPr>
        <p:sp>
          <p:nvSpPr>
            <p:cNvPr id="310" name="Google Shape;310;p29"/>
            <p:cNvSpPr/>
            <p:nvPr/>
          </p:nvSpPr>
          <p:spPr>
            <a:xfrm>
              <a:off x="5632317" y="1189775"/>
              <a:ext cx="3305700" cy="669000"/>
            </a:xfrm>
            <a:prstGeom prst="chevron">
              <a:avLst>
                <a:gd name="adj" fmla="val 50000"/>
              </a:avLst>
            </a:prstGeom>
            <a:solidFill>
              <a:srgbClr val="FE6A6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Where</a:t>
              </a:r>
              <a:endParaRPr dirty="0">
                <a:solidFill>
                  <a:schemeClr val="lt1"/>
                </a:solidFill>
                <a:latin typeface="Playfair Display"/>
                <a:ea typeface="Playfair Display"/>
                <a:cs typeface="Playfair Display"/>
                <a:sym typeface="Playfair Display"/>
              </a:endParaRPr>
            </a:p>
          </p:txBody>
        </p:sp>
        <p:sp>
          <p:nvSpPr>
            <p:cNvPr id="311" name="Google Shape;311;p29"/>
            <p:cNvSpPr txBox="1"/>
            <p:nvPr/>
          </p:nvSpPr>
          <p:spPr>
            <a:xfrm>
              <a:off x="6167064" y="2057125"/>
              <a:ext cx="2236200" cy="3051433"/>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Community colleges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Liberal arts institutions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Public flagship research universities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Rural and urban </a:t>
              </a:r>
            </a:p>
          </p:txBody>
        </p:sp>
      </p:grpSp>
      <p:grpSp>
        <p:nvGrpSpPr>
          <p:cNvPr id="312" name="Google Shape;312;p29"/>
          <p:cNvGrpSpPr/>
          <p:nvPr/>
        </p:nvGrpSpPr>
        <p:grpSpPr>
          <a:xfrm>
            <a:off x="2304400" y="1389238"/>
            <a:ext cx="2533196" cy="2798641"/>
            <a:chOff x="0" y="1189989"/>
            <a:chExt cx="3546900" cy="3918568"/>
          </a:xfrm>
        </p:grpSpPr>
        <p:sp>
          <p:nvSpPr>
            <p:cNvPr id="313" name="Google Shape;313;p29"/>
            <p:cNvSpPr/>
            <p:nvPr/>
          </p:nvSpPr>
          <p:spPr>
            <a:xfrm>
              <a:off x="0" y="1189989"/>
              <a:ext cx="3546900" cy="669000"/>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Why</a:t>
              </a:r>
              <a:endParaRPr dirty="0">
                <a:solidFill>
                  <a:schemeClr val="lt1"/>
                </a:solidFill>
                <a:latin typeface="Playfair Display"/>
                <a:ea typeface="Playfair Display"/>
                <a:cs typeface="Playfair Display"/>
                <a:sym typeface="Playfair Display"/>
              </a:endParaRPr>
            </a:p>
          </p:txBody>
        </p:sp>
        <p:sp>
          <p:nvSpPr>
            <p:cNvPr id="314" name="Google Shape;314;p29"/>
            <p:cNvSpPr txBox="1"/>
            <p:nvPr/>
          </p:nvSpPr>
          <p:spPr>
            <a:xfrm>
              <a:off x="655361" y="2057124"/>
              <a:ext cx="2236200" cy="305143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dk1"/>
                  </a:solidFill>
                  <a:latin typeface="Inria Serif Light"/>
                  <a:ea typeface="Inria Serif Light"/>
                  <a:cs typeface="Inria Serif Light"/>
                  <a:sym typeface="Inria Serif Light"/>
                </a:rPr>
                <a:t>Exploration of approaches to the academic and social integration of international students at U.S. colleges and universities</a:t>
              </a:r>
            </a:p>
          </p:txBody>
        </p:sp>
      </p:grpSp>
      <p:grpSp>
        <p:nvGrpSpPr>
          <p:cNvPr id="315" name="Google Shape;315;p29"/>
          <p:cNvGrpSpPr/>
          <p:nvPr/>
        </p:nvGrpSpPr>
        <p:grpSpPr>
          <a:xfrm>
            <a:off x="4407151" y="1389085"/>
            <a:ext cx="2360931" cy="2798794"/>
            <a:chOff x="2944204" y="1189775"/>
            <a:chExt cx="3305700" cy="3918783"/>
          </a:xfrm>
        </p:grpSpPr>
        <p:sp>
          <p:nvSpPr>
            <p:cNvPr id="316" name="Google Shape;316;p29"/>
            <p:cNvSpPr/>
            <p:nvPr/>
          </p:nvSpPr>
          <p:spPr>
            <a:xfrm>
              <a:off x="2944204" y="1189775"/>
              <a:ext cx="3305700" cy="669000"/>
            </a:xfrm>
            <a:prstGeom prst="chevron">
              <a:avLst>
                <a:gd name="adj" fmla="val 50000"/>
              </a:avLst>
            </a:prstGeom>
            <a:solidFill>
              <a:srgbClr val="75B6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latin typeface="Playfair Display"/>
                  <a:ea typeface="Playfair Display"/>
                  <a:cs typeface="Playfair Display"/>
                  <a:sym typeface="Playfair Display"/>
                </a:rPr>
                <a:t>How</a:t>
              </a:r>
              <a:endParaRPr dirty="0">
                <a:solidFill>
                  <a:schemeClr val="lt1"/>
                </a:solidFill>
                <a:latin typeface="Playfair Display"/>
                <a:ea typeface="Playfair Display"/>
                <a:cs typeface="Playfair Display"/>
                <a:sym typeface="Playfair Display"/>
              </a:endParaRPr>
            </a:p>
          </p:txBody>
        </p:sp>
        <p:sp>
          <p:nvSpPr>
            <p:cNvPr id="317" name="Google Shape;317;p29"/>
            <p:cNvSpPr txBox="1"/>
            <p:nvPr/>
          </p:nvSpPr>
          <p:spPr>
            <a:xfrm>
              <a:off x="3458483" y="2057125"/>
              <a:ext cx="2256666" cy="3051433"/>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First-person narrative experiences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Analysis of datasets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Campus-level case examples</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Inria Serif Light"/>
                  <a:ea typeface="Inria Serif Light"/>
                  <a:cs typeface="Inria Serif Light"/>
                  <a:sym typeface="Inria Serif Light"/>
                </a:rPr>
                <a:t>Discussions of contemporary issues and trends</a:t>
              </a:r>
            </a:p>
          </p:txBody>
        </p:sp>
      </p:grpSp>
      <p:pic>
        <p:nvPicPr>
          <p:cNvPr id="2" name="slide 4">
            <a:hlinkClick r:id="" action="ppaction://media"/>
            <a:extLst>
              <a:ext uri="{FF2B5EF4-FFF2-40B4-BE49-F238E27FC236}">
                <a16:creationId xmlns:a16="http://schemas.microsoft.com/office/drawing/2014/main" id="{E1B85122-2FFC-495E-89DE-7FB8DFC673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788" y="40283"/>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Rectangle 1">
            <a:extLst>
              <a:ext uri="{FF2B5EF4-FFF2-40B4-BE49-F238E27FC236}">
                <a16:creationId xmlns:a16="http://schemas.microsoft.com/office/drawing/2014/main" id="{F29D1872-207A-4EC2-AEFB-31FAB34420BC}"/>
              </a:ext>
            </a:extLst>
          </p:cNvPr>
          <p:cNvSpPr/>
          <p:nvPr/>
        </p:nvSpPr>
        <p:spPr>
          <a:xfrm>
            <a:off x="5935362" y="906707"/>
            <a:ext cx="2290119" cy="3307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61;p26">
            <a:extLst>
              <a:ext uri="{FF2B5EF4-FFF2-40B4-BE49-F238E27FC236}">
                <a16:creationId xmlns:a16="http://schemas.microsoft.com/office/drawing/2014/main" id="{A334F124-4D27-4C91-8F18-89DD267927FC}"/>
              </a:ext>
            </a:extLst>
          </p:cNvPr>
          <p:cNvSpPr/>
          <p:nvPr/>
        </p:nvSpPr>
        <p:spPr>
          <a:xfrm>
            <a:off x="514725" y="625334"/>
            <a:ext cx="8237978" cy="3924391"/>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bg1">
              <a:lumMod val="75000"/>
              <a:alpha val="5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txBox="1"/>
          <p:nvPr/>
        </p:nvSpPr>
        <p:spPr>
          <a:xfrm>
            <a:off x="6340775" y="1317875"/>
            <a:ext cx="1491300" cy="25152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9600" b="1" dirty="0">
                <a:solidFill>
                  <a:schemeClr val="lt1"/>
                </a:solidFill>
                <a:latin typeface="Inria Serif"/>
                <a:ea typeface="Inria Serif"/>
                <a:cs typeface="Inria Serif"/>
                <a:sym typeface="Inria Serif"/>
              </a:rPr>
              <a:t>2</a:t>
            </a:r>
            <a:endParaRPr sz="9600" b="1" dirty="0">
              <a:solidFill>
                <a:schemeClr val="lt1"/>
              </a:solidFill>
              <a:latin typeface="Inria Serif"/>
              <a:ea typeface="Inria Serif"/>
              <a:cs typeface="Inria Serif"/>
              <a:sym typeface="Inria Serif"/>
            </a:endParaRPr>
          </a:p>
        </p:txBody>
      </p:sp>
      <p:sp>
        <p:nvSpPr>
          <p:cNvPr id="89" name="Google Shape;89;p15"/>
          <p:cNvSpPr txBox="1">
            <a:spLocks noGrp="1"/>
          </p:cNvSpPr>
          <p:nvPr>
            <p:ph type="ctr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solidFill>
                  <a:schemeClr val="bg1"/>
                </a:solidFill>
              </a:rPr>
              <a:t>How do the authors convey their purpose?</a:t>
            </a:r>
            <a:endParaRPr dirty="0">
              <a:solidFill>
                <a:schemeClr val="bg1"/>
              </a:solidFill>
            </a:endParaRPr>
          </a:p>
        </p:txBody>
      </p:sp>
      <p:sp>
        <p:nvSpPr>
          <p:cNvPr id="90" name="Google Shape;90;p15"/>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dirty="0"/>
              <a:t>Investigation of curricular experiences, cocurricular experiences, friendship networks, relationship with family members, and campus contexts to foster a sense of belonging</a:t>
            </a:r>
            <a:endParaRPr dirty="0"/>
          </a:p>
        </p:txBody>
      </p:sp>
      <p:pic>
        <p:nvPicPr>
          <p:cNvPr id="3" name="slide 5">
            <a:hlinkClick r:id="" action="ppaction://media"/>
            <a:extLst>
              <a:ext uri="{FF2B5EF4-FFF2-40B4-BE49-F238E27FC236}">
                <a16:creationId xmlns:a16="http://schemas.microsoft.com/office/drawing/2014/main" id="{2CE14AE2-5C4B-47B1-AD7D-1B971EC0E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112" y="104033"/>
            <a:ext cx="621792" cy="621792"/>
          </a:xfrm>
          <a:prstGeom prst="rect">
            <a:avLst/>
          </a:prstGeom>
        </p:spPr>
      </p:pic>
    </p:spTree>
    <p:extLst>
      <p:ext uri="{BB962C8B-B14F-4D97-AF65-F5344CB8AC3E}">
        <p14:creationId xmlns:p14="http://schemas.microsoft.com/office/powerpoint/2010/main" val="63968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2" name="Google Shape;610;p38">
            <a:extLst>
              <a:ext uri="{FF2B5EF4-FFF2-40B4-BE49-F238E27FC236}">
                <a16:creationId xmlns:a16="http://schemas.microsoft.com/office/drawing/2014/main" id="{95408C7D-E2F2-41BA-A1DA-3AE7722CC506}"/>
              </a:ext>
            </a:extLst>
          </p:cNvPr>
          <p:cNvGrpSpPr/>
          <p:nvPr/>
        </p:nvGrpSpPr>
        <p:grpSpPr>
          <a:xfrm>
            <a:off x="455773" y="3889212"/>
            <a:ext cx="969152" cy="861026"/>
            <a:chOff x="5292575" y="3681900"/>
            <a:chExt cx="420150" cy="373275"/>
          </a:xfrm>
        </p:grpSpPr>
        <p:sp>
          <p:nvSpPr>
            <p:cNvPr id="13" name="Google Shape;611;p38">
              <a:extLst>
                <a:ext uri="{FF2B5EF4-FFF2-40B4-BE49-F238E27FC236}">
                  <a16:creationId xmlns:a16="http://schemas.microsoft.com/office/drawing/2014/main" id="{73BA4875-2129-449C-94CE-5050DFAD55CB}"/>
                </a:ext>
              </a:extLst>
            </p:cNvPr>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12;p38">
              <a:extLst>
                <a:ext uri="{FF2B5EF4-FFF2-40B4-BE49-F238E27FC236}">
                  <a16:creationId xmlns:a16="http://schemas.microsoft.com/office/drawing/2014/main" id="{CB7917EF-F623-41CA-A70E-993BEA293A17}"/>
                </a:ext>
              </a:extLst>
            </p:cNvPr>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13;p38">
              <a:extLst>
                <a:ext uri="{FF2B5EF4-FFF2-40B4-BE49-F238E27FC236}">
                  <a16:creationId xmlns:a16="http://schemas.microsoft.com/office/drawing/2014/main" id="{8295DD2E-567A-4BA5-A8E0-D6BB34A8DEF6}"/>
                </a:ext>
              </a:extLst>
            </p:cNvPr>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14;p38">
              <a:extLst>
                <a:ext uri="{FF2B5EF4-FFF2-40B4-BE49-F238E27FC236}">
                  <a16:creationId xmlns:a16="http://schemas.microsoft.com/office/drawing/2014/main" id="{9F86E3BE-C9F4-4C60-B8C7-04779D83EED1}"/>
                </a:ext>
              </a:extLst>
            </p:cNvPr>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5;p38">
              <a:extLst>
                <a:ext uri="{FF2B5EF4-FFF2-40B4-BE49-F238E27FC236}">
                  <a16:creationId xmlns:a16="http://schemas.microsoft.com/office/drawing/2014/main" id="{D453FB58-8F54-4B99-A12C-83E43501944A}"/>
                </a:ext>
              </a:extLst>
            </p:cNvPr>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16;p38">
              <a:extLst>
                <a:ext uri="{FF2B5EF4-FFF2-40B4-BE49-F238E27FC236}">
                  <a16:creationId xmlns:a16="http://schemas.microsoft.com/office/drawing/2014/main" id="{515B4D7F-961C-4C53-A661-8FAC9EC85954}"/>
                </a:ext>
              </a:extLst>
            </p:cNvPr>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7;p38">
              <a:extLst>
                <a:ext uri="{FF2B5EF4-FFF2-40B4-BE49-F238E27FC236}">
                  <a16:creationId xmlns:a16="http://schemas.microsoft.com/office/drawing/2014/main" id="{C1631328-D65A-486F-A1DE-1FEA2E55C8AC}"/>
                </a:ext>
              </a:extLst>
            </p:cNvPr>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1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Curricular Experiences</a:t>
            </a:r>
            <a:endParaRPr dirty="0"/>
          </a:p>
        </p:txBody>
      </p:sp>
      <p:sp>
        <p:nvSpPr>
          <p:cNvPr id="110" name="Google Shape;110;p18"/>
          <p:cNvSpPr txBox="1">
            <a:spLocks noGrp="1"/>
          </p:cNvSpPr>
          <p:nvPr>
            <p:ph type="body" idx="1"/>
          </p:nvPr>
        </p:nvSpPr>
        <p:spPr>
          <a:prstGeom prst="rect">
            <a:avLst/>
          </a:prstGeom>
        </p:spPr>
        <p:txBody>
          <a:bodyPr spcFirstLastPara="1" wrap="square" lIns="0" tIns="0" rIns="0" bIns="0" anchor="t" anchorCtr="0">
            <a:noAutofit/>
          </a:bodyPr>
          <a:lstStyle/>
          <a:p>
            <a:pPr marL="320040" lvl="0" indent="-355600" algn="l" rtl="0">
              <a:spcBef>
                <a:spcPts val="0"/>
              </a:spcBef>
              <a:spcAft>
                <a:spcPts val="0"/>
              </a:spcAft>
              <a:buSzPts val="2000"/>
              <a:buChar char="▫"/>
            </a:pPr>
            <a:r>
              <a:rPr lang="en-US" dirty="0"/>
              <a:t>Confidence &amp; sense of accomplishment</a:t>
            </a:r>
            <a:endParaRPr dirty="0"/>
          </a:p>
          <a:p>
            <a:pPr marL="320040" lvl="0" indent="-355600" algn="l" rtl="0">
              <a:spcBef>
                <a:spcPts val="600"/>
              </a:spcBef>
              <a:spcAft>
                <a:spcPts val="0"/>
              </a:spcAft>
              <a:buSzPts val="2000"/>
              <a:buChar char="▫"/>
            </a:pPr>
            <a:r>
              <a:rPr lang="en-US" dirty="0"/>
              <a:t>Faculty-Student interaction is foundational</a:t>
            </a:r>
          </a:p>
          <a:p>
            <a:pPr marL="320040" lvl="0" indent="-355600" algn="l" rtl="0">
              <a:spcBef>
                <a:spcPts val="600"/>
              </a:spcBef>
              <a:spcAft>
                <a:spcPts val="0"/>
              </a:spcAft>
              <a:buSzPts val="2000"/>
              <a:buChar char="▫"/>
            </a:pPr>
            <a:r>
              <a:rPr lang="en-US" dirty="0"/>
              <a:t>Adapt better in discussion-filled classrooms rather than silently listening to a lecture</a:t>
            </a:r>
          </a:p>
        </p:txBody>
      </p:sp>
      <p:sp>
        <p:nvSpPr>
          <p:cNvPr id="111" name="Google Shape;111;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pic>
        <p:nvPicPr>
          <p:cNvPr id="3" name="Slide 6">
            <a:hlinkClick r:id="" action="ppaction://media"/>
            <a:extLst>
              <a:ext uri="{FF2B5EF4-FFF2-40B4-BE49-F238E27FC236}">
                <a16:creationId xmlns:a16="http://schemas.microsoft.com/office/drawing/2014/main" id="{14AD5F9C-018F-4A3A-8FFF-013F07601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55" y="76221"/>
            <a:ext cx="621792" cy="621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Cocurricular Experiences</a:t>
            </a:r>
            <a:endParaRPr dirty="0"/>
          </a:p>
        </p:txBody>
      </p:sp>
      <p:sp>
        <p:nvSpPr>
          <p:cNvPr id="110" name="Google Shape;110;p18"/>
          <p:cNvSpPr txBox="1">
            <a:spLocks noGrp="1"/>
          </p:cNvSpPr>
          <p:nvPr>
            <p:ph type="body" idx="1"/>
          </p:nvPr>
        </p:nvSpPr>
        <p:spPr>
          <a:prstGeom prst="rect">
            <a:avLst/>
          </a:prstGeom>
        </p:spPr>
        <p:txBody>
          <a:bodyPr spcFirstLastPara="1" wrap="square" lIns="0" tIns="0" rIns="0" bIns="0" anchor="t" anchorCtr="0">
            <a:noAutofit/>
          </a:bodyPr>
          <a:lstStyle/>
          <a:p>
            <a:pPr marL="320040" lvl="0" indent="-355600" algn="l" rtl="0">
              <a:spcBef>
                <a:spcPts val="0"/>
              </a:spcBef>
              <a:spcAft>
                <a:spcPts val="0"/>
              </a:spcAft>
              <a:buSzPts val="2000"/>
              <a:buChar char="▫"/>
            </a:pPr>
            <a:r>
              <a:rPr lang="en-US" dirty="0"/>
              <a:t>Increased small-world acquaintances</a:t>
            </a:r>
            <a:endParaRPr dirty="0"/>
          </a:p>
          <a:p>
            <a:pPr marL="320040" lvl="0" indent="-355600" algn="l" rtl="0">
              <a:spcBef>
                <a:spcPts val="600"/>
              </a:spcBef>
              <a:spcAft>
                <a:spcPts val="0"/>
              </a:spcAft>
              <a:buSzPts val="2000"/>
              <a:buChar char="▫"/>
            </a:pPr>
            <a:r>
              <a:rPr lang="en-US" dirty="0"/>
              <a:t>Cross-cultural engagement enhances student’s sense of belonging</a:t>
            </a:r>
          </a:p>
          <a:p>
            <a:pPr marL="320040" lvl="0" indent="-355600" algn="l" rtl="0">
              <a:spcBef>
                <a:spcPts val="600"/>
              </a:spcBef>
              <a:spcAft>
                <a:spcPts val="0"/>
              </a:spcAft>
              <a:buSzPts val="2000"/>
              <a:buChar char="▫"/>
            </a:pPr>
            <a:r>
              <a:rPr lang="en-US" dirty="0"/>
              <a:t>Involvement in leadership positions increases satisfaction and trust in the institution</a:t>
            </a:r>
          </a:p>
        </p:txBody>
      </p:sp>
      <p:sp>
        <p:nvSpPr>
          <p:cNvPr id="111" name="Google Shape;111;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20" name="Google Shape;323;p30">
            <a:extLst>
              <a:ext uri="{FF2B5EF4-FFF2-40B4-BE49-F238E27FC236}">
                <a16:creationId xmlns:a16="http://schemas.microsoft.com/office/drawing/2014/main" id="{C3EF5007-5842-4D1C-B791-65A97F2341AC}"/>
              </a:ext>
            </a:extLst>
          </p:cNvPr>
          <p:cNvSpPr/>
          <p:nvPr/>
        </p:nvSpPr>
        <p:spPr>
          <a:xfrm>
            <a:off x="539372" y="3935618"/>
            <a:ext cx="768254" cy="768214"/>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 7">
            <a:hlinkClick r:id="" action="ppaction://media"/>
            <a:extLst>
              <a:ext uri="{FF2B5EF4-FFF2-40B4-BE49-F238E27FC236}">
                <a16:creationId xmlns:a16="http://schemas.microsoft.com/office/drawing/2014/main" id="{96E562CD-92DD-4FC4-8AC7-01C70717E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804" y="144829"/>
            <a:ext cx="621792" cy="621792"/>
          </a:xfrm>
          <a:prstGeom prst="rect">
            <a:avLst/>
          </a:prstGeom>
        </p:spPr>
      </p:pic>
    </p:spTree>
    <p:extLst>
      <p:ext uri="{BB962C8B-B14F-4D97-AF65-F5344CB8AC3E}">
        <p14:creationId xmlns:p14="http://schemas.microsoft.com/office/powerpoint/2010/main" val="128089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Role of Friendship Networks</a:t>
            </a:r>
            <a:endParaRPr dirty="0"/>
          </a:p>
        </p:txBody>
      </p:sp>
      <p:sp>
        <p:nvSpPr>
          <p:cNvPr id="110" name="Google Shape;110;p18"/>
          <p:cNvSpPr txBox="1">
            <a:spLocks noGrp="1"/>
          </p:cNvSpPr>
          <p:nvPr>
            <p:ph type="body" idx="1"/>
          </p:nvPr>
        </p:nvSpPr>
        <p:spPr>
          <a:prstGeom prst="rect">
            <a:avLst/>
          </a:prstGeom>
        </p:spPr>
        <p:txBody>
          <a:bodyPr spcFirstLastPara="1" wrap="square" lIns="0" tIns="0" rIns="0" bIns="0" anchor="t" anchorCtr="0">
            <a:noAutofit/>
          </a:bodyPr>
          <a:lstStyle/>
          <a:p>
            <a:pPr marL="320040" lvl="0" indent="-355600" algn="l" rtl="0">
              <a:spcBef>
                <a:spcPts val="0"/>
              </a:spcBef>
              <a:spcAft>
                <a:spcPts val="0"/>
              </a:spcAft>
              <a:buSzPts val="2000"/>
              <a:buChar char="▫"/>
            </a:pPr>
            <a:r>
              <a:rPr lang="en-US" dirty="0"/>
              <a:t>Excluded from close friendships with American students</a:t>
            </a:r>
          </a:p>
          <a:p>
            <a:pPr marL="320040" lvl="0" indent="-355600" algn="l" rtl="0">
              <a:spcBef>
                <a:spcPts val="0"/>
              </a:spcBef>
              <a:spcAft>
                <a:spcPts val="0"/>
              </a:spcAft>
              <a:buSzPts val="2000"/>
              <a:buChar char="▫"/>
            </a:pPr>
            <a:r>
              <a:rPr lang="en-US" dirty="0"/>
              <a:t>Closest friends are other international students</a:t>
            </a:r>
          </a:p>
          <a:p>
            <a:pPr marL="320040" lvl="0" indent="-355600" algn="l" rtl="0">
              <a:spcBef>
                <a:spcPts val="0"/>
              </a:spcBef>
              <a:spcAft>
                <a:spcPts val="0"/>
              </a:spcAft>
              <a:buSzPts val="2000"/>
              <a:buChar char="▫"/>
            </a:pPr>
            <a:r>
              <a:rPr lang="en-US" dirty="0"/>
              <a:t>Intercultural friendships reflecting durability of their own national identity</a:t>
            </a:r>
            <a:endParaRPr dirty="0"/>
          </a:p>
          <a:p>
            <a:pPr marL="320040" lvl="0" indent="-355600" algn="l" rtl="0">
              <a:spcBef>
                <a:spcPts val="600"/>
              </a:spcBef>
              <a:spcAft>
                <a:spcPts val="0"/>
              </a:spcAft>
              <a:buSzPts val="2000"/>
              <a:buChar char="▫"/>
            </a:pPr>
            <a:r>
              <a:rPr lang="en-US" dirty="0"/>
              <a:t>Friendships bring stability and support networks</a:t>
            </a:r>
          </a:p>
        </p:txBody>
      </p:sp>
      <p:sp>
        <p:nvSpPr>
          <p:cNvPr id="111" name="Google Shape;111;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6" name="Google Shape;520;p38">
            <a:extLst>
              <a:ext uri="{FF2B5EF4-FFF2-40B4-BE49-F238E27FC236}">
                <a16:creationId xmlns:a16="http://schemas.microsoft.com/office/drawing/2014/main" id="{2489E035-33FA-4FBE-B0AF-822B22DB2B84}"/>
              </a:ext>
            </a:extLst>
          </p:cNvPr>
          <p:cNvGrpSpPr/>
          <p:nvPr/>
        </p:nvGrpSpPr>
        <p:grpSpPr>
          <a:xfrm>
            <a:off x="539372" y="3879647"/>
            <a:ext cx="832347" cy="832347"/>
            <a:chOff x="1278900" y="2333250"/>
            <a:chExt cx="381175" cy="381175"/>
          </a:xfrm>
        </p:grpSpPr>
        <p:sp>
          <p:nvSpPr>
            <p:cNvPr id="7" name="Google Shape;521;p38">
              <a:extLst>
                <a:ext uri="{FF2B5EF4-FFF2-40B4-BE49-F238E27FC236}">
                  <a16:creationId xmlns:a16="http://schemas.microsoft.com/office/drawing/2014/main" id="{BF801547-EED1-4C08-A430-5CCAFF6DC51A}"/>
                </a:ext>
              </a:extLst>
            </p:cNvPr>
            <p:cNvSpPr/>
            <p:nvPr/>
          </p:nvSpPr>
          <p:spPr>
            <a:xfrm>
              <a:off x="1278900" y="2333250"/>
              <a:ext cx="381175" cy="381175"/>
            </a:xfrm>
            <a:custGeom>
              <a:avLst/>
              <a:gdLst/>
              <a:ahLst/>
              <a:cxnLst/>
              <a:rect l="l" t="t" r="r" b="b"/>
              <a:pathLst>
                <a:path w="15247" h="15247" fill="none" extrusionOk="0">
                  <a:moveTo>
                    <a:pt x="7623" y="0"/>
                  </a:moveTo>
                  <a:lnTo>
                    <a:pt x="7623" y="0"/>
                  </a:lnTo>
                  <a:lnTo>
                    <a:pt x="7233" y="0"/>
                  </a:lnTo>
                  <a:lnTo>
                    <a:pt x="6844" y="49"/>
                  </a:lnTo>
                  <a:lnTo>
                    <a:pt x="6454" y="98"/>
                  </a:lnTo>
                  <a:lnTo>
                    <a:pt x="6089" y="147"/>
                  </a:lnTo>
                  <a:lnTo>
                    <a:pt x="5723" y="244"/>
                  </a:lnTo>
                  <a:lnTo>
                    <a:pt x="5358" y="341"/>
                  </a:lnTo>
                  <a:lnTo>
                    <a:pt x="4993" y="463"/>
                  </a:lnTo>
                  <a:lnTo>
                    <a:pt x="4652" y="609"/>
                  </a:lnTo>
                  <a:lnTo>
                    <a:pt x="4311" y="755"/>
                  </a:lnTo>
                  <a:lnTo>
                    <a:pt x="3994" y="926"/>
                  </a:lnTo>
                  <a:lnTo>
                    <a:pt x="3678" y="1096"/>
                  </a:lnTo>
                  <a:lnTo>
                    <a:pt x="3361" y="1291"/>
                  </a:lnTo>
                  <a:lnTo>
                    <a:pt x="3069" y="1510"/>
                  </a:lnTo>
                  <a:lnTo>
                    <a:pt x="2777" y="1730"/>
                  </a:lnTo>
                  <a:lnTo>
                    <a:pt x="2509" y="1973"/>
                  </a:lnTo>
                  <a:lnTo>
                    <a:pt x="2241" y="2241"/>
                  </a:lnTo>
                  <a:lnTo>
                    <a:pt x="1973" y="2509"/>
                  </a:lnTo>
                  <a:lnTo>
                    <a:pt x="1729" y="2777"/>
                  </a:lnTo>
                  <a:lnTo>
                    <a:pt x="1510" y="3069"/>
                  </a:lnTo>
                  <a:lnTo>
                    <a:pt x="1291" y="3361"/>
                  </a:lnTo>
                  <a:lnTo>
                    <a:pt x="1096" y="3678"/>
                  </a:lnTo>
                  <a:lnTo>
                    <a:pt x="926" y="3995"/>
                  </a:lnTo>
                  <a:lnTo>
                    <a:pt x="755" y="4311"/>
                  </a:lnTo>
                  <a:lnTo>
                    <a:pt x="609" y="4652"/>
                  </a:lnTo>
                  <a:lnTo>
                    <a:pt x="463" y="4993"/>
                  </a:lnTo>
                  <a:lnTo>
                    <a:pt x="341" y="5358"/>
                  </a:lnTo>
                  <a:lnTo>
                    <a:pt x="244" y="5724"/>
                  </a:lnTo>
                  <a:lnTo>
                    <a:pt x="146" y="6089"/>
                  </a:lnTo>
                  <a:lnTo>
                    <a:pt x="97" y="6454"/>
                  </a:lnTo>
                  <a:lnTo>
                    <a:pt x="49" y="6844"/>
                  </a:lnTo>
                  <a:lnTo>
                    <a:pt x="0" y="7234"/>
                  </a:lnTo>
                  <a:lnTo>
                    <a:pt x="0" y="7623"/>
                  </a:lnTo>
                  <a:lnTo>
                    <a:pt x="0" y="7623"/>
                  </a:lnTo>
                  <a:lnTo>
                    <a:pt x="0" y="8013"/>
                  </a:lnTo>
                  <a:lnTo>
                    <a:pt x="49" y="8403"/>
                  </a:lnTo>
                  <a:lnTo>
                    <a:pt x="97" y="8793"/>
                  </a:lnTo>
                  <a:lnTo>
                    <a:pt x="146" y="9158"/>
                  </a:lnTo>
                  <a:lnTo>
                    <a:pt x="244" y="9523"/>
                  </a:lnTo>
                  <a:lnTo>
                    <a:pt x="341" y="9889"/>
                  </a:lnTo>
                  <a:lnTo>
                    <a:pt x="463" y="10254"/>
                  </a:lnTo>
                  <a:lnTo>
                    <a:pt x="609" y="10595"/>
                  </a:lnTo>
                  <a:lnTo>
                    <a:pt x="755" y="10936"/>
                  </a:lnTo>
                  <a:lnTo>
                    <a:pt x="926" y="11252"/>
                  </a:lnTo>
                  <a:lnTo>
                    <a:pt x="1096" y="11569"/>
                  </a:lnTo>
                  <a:lnTo>
                    <a:pt x="1291" y="11886"/>
                  </a:lnTo>
                  <a:lnTo>
                    <a:pt x="1510" y="12178"/>
                  </a:lnTo>
                  <a:lnTo>
                    <a:pt x="1729" y="12470"/>
                  </a:lnTo>
                  <a:lnTo>
                    <a:pt x="1973" y="12738"/>
                  </a:lnTo>
                  <a:lnTo>
                    <a:pt x="2241" y="13006"/>
                  </a:lnTo>
                  <a:lnTo>
                    <a:pt x="2509" y="13274"/>
                  </a:lnTo>
                  <a:lnTo>
                    <a:pt x="2777" y="13517"/>
                  </a:lnTo>
                  <a:lnTo>
                    <a:pt x="3069" y="13737"/>
                  </a:lnTo>
                  <a:lnTo>
                    <a:pt x="3361" y="13956"/>
                  </a:lnTo>
                  <a:lnTo>
                    <a:pt x="3678" y="14151"/>
                  </a:lnTo>
                  <a:lnTo>
                    <a:pt x="3994" y="14321"/>
                  </a:lnTo>
                  <a:lnTo>
                    <a:pt x="4311" y="14492"/>
                  </a:lnTo>
                  <a:lnTo>
                    <a:pt x="4652" y="14638"/>
                  </a:lnTo>
                  <a:lnTo>
                    <a:pt x="4993" y="14784"/>
                  </a:lnTo>
                  <a:lnTo>
                    <a:pt x="5358" y="14906"/>
                  </a:lnTo>
                  <a:lnTo>
                    <a:pt x="5723" y="15003"/>
                  </a:lnTo>
                  <a:lnTo>
                    <a:pt x="6089" y="15100"/>
                  </a:lnTo>
                  <a:lnTo>
                    <a:pt x="6454" y="15149"/>
                  </a:lnTo>
                  <a:lnTo>
                    <a:pt x="6844" y="15198"/>
                  </a:lnTo>
                  <a:lnTo>
                    <a:pt x="7233" y="15247"/>
                  </a:lnTo>
                  <a:lnTo>
                    <a:pt x="7623" y="15247"/>
                  </a:lnTo>
                  <a:lnTo>
                    <a:pt x="7623" y="15247"/>
                  </a:lnTo>
                  <a:lnTo>
                    <a:pt x="8013" y="15247"/>
                  </a:lnTo>
                  <a:lnTo>
                    <a:pt x="8403" y="15198"/>
                  </a:lnTo>
                  <a:lnTo>
                    <a:pt x="8792" y="15149"/>
                  </a:lnTo>
                  <a:lnTo>
                    <a:pt x="9158" y="15100"/>
                  </a:lnTo>
                  <a:lnTo>
                    <a:pt x="9523" y="15003"/>
                  </a:lnTo>
                  <a:lnTo>
                    <a:pt x="9888" y="14906"/>
                  </a:lnTo>
                  <a:lnTo>
                    <a:pt x="10253" y="14784"/>
                  </a:lnTo>
                  <a:lnTo>
                    <a:pt x="10594" y="14638"/>
                  </a:lnTo>
                  <a:lnTo>
                    <a:pt x="10935" y="14492"/>
                  </a:lnTo>
                  <a:lnTo>
                    <a:pt x="11252" y="14321"/>
                  </a:lnTo>
                  <a:lnTo>
                    <a:pt x="11569" y="14151"/>
                  </a:lnTo>
                  <a:lnTo>
                    <a:pt x="11885" y="13956"/>
                  </a:lnTo>
                  <a:lnTo>
                    <a:pt x="12178" y="13737"/>
                  </a:lnTo>
                  <a:lnTo>
                    <a:pt x="12470" y="13517"/>
                  </a:lnTo>
                  <a:lnTo>
                    <a:pt x="12738" y="13274"/>
                  </a:lnTo>
                  <a:lnTo>
                    <a:pt x="13006" y="13006"/>
                  </a:lnTo>
                  <a:lnTo>
                    <a:pt x="13273" y="12738"/>
                  </a:lnTo>
                  <a:lnTo>
                    <a:pt x="13517" y="12470"/>
                  </a:lnTo>
                  <a:lnTo>
                    <a:pt x="13736" y="12178"/>
                  </a:lnTo>
                  <a:lnTo>
                    <a:pt x="13955" y="11886"/>
                  </a:lnTo>
                  <a:lnTo>
                    <a:pt x="14150" y="11569"/>
                  </a:lnTo>
                  <a:lnTo>
                    <a:pt x="14321" y="11252"/>
                  </a:lnTo>
                  <a:lnTo>
                    <a:pt x="14491" y="10936"/>
                  </a:lnTo>
                  <a:lnTo>
                    <a:pt x="14637" y="10595"/>
                  </a:lnTo>
                  <a:lnTo>
                    <a:pt x="14783" y="10254"/>
                  </a:lnTo>
                  <a:lnTo>
                    <a:pt x="14905" y="9889"/>
                  </a:lnTo>
                  <a:lnTo>
                    <a:pt x="15003" y="9523"/>
                  </a:lnTo>
                  <a:lnTo>
                    <a:pt x="15100" y="9158"/>
                  </a:lnTo>
                  <a:lnTo>
                    <a:pt x="15149" y="8793"/>
                  </a:lnTo>
                  <a:lnTo>
                    <a:pt x="15198" y="8403"/>
                  </a:lnTo>
                  <a:lnTo>
                    <a:pt x="15246" y="8013"/>
                  </a:lnTo>
                  <a:lnTo>
                    <a:pt x="15246" y="7623"/>
                  </a:lnTo>
                  <a:lnTo>
                    <a:pt x="15246" y="7623"/>
                  </a:lnTo>
                  <a:lnTo>
                    <a:pt x="15246" y="7234"/>
                  </a:lnTo>
                  <a:lnTo>
                    <a:pt x="15198" y="6844"/>
                  </a:lnTo>
                  <a:lnTo>
                    <a:pt x="15149" y="6454"/>
                  </a:lnTo>
                  <a:lnTo>
                    <a:pt x="15100" y="6089"/>
                  </a:lnTo>
                  <a:lnTo>
                    <a:pt x="15003" y="5724"/>
                  </a:lnTo>
                  <a:lnTo>
                    <a:pt x="14905" y="5358"/>
                  </a:lnTo>
                  <a:lnTo>
                    <a:pt x="14783" y="4993"/>
                  </a:lnTo>
                  <a:lnTo>
                    <a:pt x="14637" y="4652"/>
                  </a:lnTo>
                  <a:lnTo>
                    <a:pt x="14491" y="4311"/>
                  </a:lnTo>
                  <a:lnTo>
                    <a:pt x="14321" y="3995"/>
                  </a:lnTo>
                  <a:lnTo>
                    <a:pt x="14150" y="3678"/>
                  </a:lnTo>
                  <a:lnTo>
                    <a:pt x="13955" y="3361"/>
                  </a:lnTo>
                  <a:lnTo>
                    <a:pt x="13736" y="3069"/>
                  </a:lnTo>
                  <a:lnTo>
                    <a:pt x="13517" y="2777"/>
                  </a:lnTo>
                  <a:lnTo>
                    <a:pt x="13273" y="2509"/>
                  </a:lnTo>
                  <a:lnTo>
                    <a:pt x="13006" y="2241"/>
                  </a:lnTo>
                  <a:lnTo>
                    <a:pt x="12738" y="1973"/>
                  </a:lnTo>
                  <a:lnTo>
                    <a:pt x="12470" y="1730"/>
                  </a:lnTo>
                  <a:lnTo>
                    <a:pt x="12178" y="1510"/>
                  </a:lnTo>
                  <a:lnTo>
                    <a:pt x="11885" y="1291"/>
                  </a:lnTo>
                  <a:lnTo>
                    <a:pt x="11569" y="1096"/>
                  </a:lnTo>
                  <a:lnTo>
                    <a:pt x="11252" y="926"/>
                  </a:lnTo>
                  <a:lnTo>
                    <a:pt x="10935" y="755"/>
                  </a:lnTo>
                  <a:lnTo>
                    <a:pt x="10594" y="609"/>
                  </a:lnTo>
                  <a:lnTo>
                    <a:pt x="10253" y="463"/>
                  </a:lnTo>
                  <a:lnTo>
                    <a:pt x="9888" y="341"/>
                  </a:lnTo>
                  <a:lnTo>
                    <a:pt x="9523" y="244"/>
                  </a:lnTo>
                  <a:lnTo>
                    <a:pt x="9158" y="147"/>
                  </a:lnTo>
                  <a:lnTo>
                    <a:pt x="8792" y="98"/>
                  </a:lnTo>
                  <a:lnTo>
                    <a:pt x="8403" y="49"/>
                  </a:lnTo>
                  <a:lnTo>
                    <a:pt x="8013" y="0"/>
                  </a:lnTo>
                  <a:lnTo>
                    <a:pt x="7623" y="0"/>
                  </a:lnTo>
                  <a:lnTo>
                    <a:pt x="7623"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2;p38">
              <a:extLst>
                <a:ext uri="{FF2B5EF4-FFF2-40B4-BE49-F238E27FC236}">
                  <a16:creationId xmlns:a16="http://schemas.microsoft.com/office/drawing/2014/main" id="{88871EB4-56E4-4A17-910C-FD4C4A50202D}"/>
                </a:ext>
              </a:extLst>
            </p:cNvPr>
            <p:cNvSpPr/>
            <p:nvPr/>
          </p:nvSpPr>
          <p:spPr>
            <a:xfrm>
              <a:off x="1525475"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0"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0" y="171"/>
                  </a:lnTo>
                  <a:lnTo>
                    <a:pt x="537" y="73"/>
                  </a:lnTo>
                  <a:lnTo>
                    <a:pt x="707" y="25"/>
                  </a:lnTo>
                  <a:lnTo>
                    <a:pt x="878" y="0"/>
                  </a:lnTo>
                  <a:lnTo>
                    <a:pt x="878"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3;p38">
              <a:extLst>
                <a:ext uri="{FF2B5EF4-FFF2-40B4-BE49-F238E27FC236}">
                  <a16:creationId xmlns:a16="http://schemas.microsoft.com/office/drawing/2014/main" id="{7B1D4676-C862-4B29-AFB8-E6B45ACEF7D3}"/>
                </a:ext>
              </a:extLst>
            </p:cNvPr>
            <p:cNvSpPr/>
            <p:nvPr/>
          </p:nvSpPr>
          <p:spPr>
            <a:xfrm>
              <a:off x="1369600" y="2503125"/>
              <a:ext cx="43875" cy="47525"/>
            </a:xfrm>
            <a:custGeom>
              <a:avLst/>
              <a:gdLst/>
              <a:ahLst/>
              <a:cxnLst/>
              <a:rect l="l" t="t" r="r" b="b"/>
              <a:pathLst>
                <a:path w="1755" h="1901" fill="none" extrusionOk="0">
                  <a:moveTo>
                    <a:pt x="878" y="0"/>
                  </a:moveTo>
                  <a:lnTo>
                    <a:pt x="878" y="0"/>
                  </a:lnTo>
                  <a:lnTo>
                    <a:pt x="1048" y="25"/>
                  </a:lnTo>
                  <a:lnTo>
                    <a:pt x="1219" y="73"/>
                  </a:lnTo>
                  <a:lnTo>
                    <a:pt x="1365" y="171"/>
                  </a:lnTo>
                  <a:lnTo>
                    <a:pt x="1511" y="268"/>
                  </a:lnTo>
                  <a:lnTo>
                    <a:pt x="1608" y="414"/>
                  </a:lnTo>
                  <a:lnTo>
                    <a:pt x="1681" y="585"/>
                  </a:lnTo>
                  <a:lnTo>
                    <a:pt x="1730" y="755"/>
                  </a:lnTo>
                  <a:lnTo>
                    <a:pt x="1754" y="950"/>
                  </a:lnTo>
                  <a:lnTo>
                    <a:pt x="1754" y="950"/>
                  </a:lnTo>
                  <a:lnTo>
                    <a:pt x="1730" y="1145"/>
                  </a:lnTo>
                  <a:lnTo>
                    <a:pt x="1681" y="1316"/>
                  </a:lnTo>
                  <a:lnTo>
                    <a:pt x="1608" y="1486"/>
                  </a:lnTo>
                  <a:lnTo>
                    <a:pt x="1511" y="1632"/>
                  </a:lnTo>
                  <a:lnTo>
                    <a:pt x="1365" y="1730"/>
                  </a:lnTo>
                  <a:lnTo>
                    <a:pt x="1219" y="1827"/>
                  </a:lnTo>
                  <a:lnTo>
                    <a:pt x="1048" y="1876"/>
                  </a:lnTo>
                  <a:lnTo>
                    <a:pt x="878" y="1900"/>
                  </a:lnTo>
                  <a:lnTo>
                    <a:pt x="878" y="1900"/>
                  </a:lnTo>
                  <a:lnTo>
                    <a:pt x="707" y="1876"/>
                  </a:lnTo>
                  <a:lnTo>
                    <a:pt x="537" y="1827"/>
                  </a:lnTo>
                  <a:lnTo>
                    <a:pt x="391" y="1730"/>
                  </a:lnTo>
                  <a:lnTo>
                    <a:pt x="244" y="1632"/>
                  </a:lnTo>
                  <a:lnTo>
                    <a:pt x="147" y="1486"/>
                  </a:lnTo>
                  <a:lnTo>
                    <a:pt x="74" y="1316"/>
                  </a:lnTo>
                  <a:lnTo>
                    <a:pt x="25" y="1145"/>
                  </a:lnTo>
                  <a:lnTo>
                    <a:pt x="1" y="950"/>
                  </a:lnTo>
                  <a:lnTo>
                    <a:pt x="1" y="950"/>
                  </a:lnTo>
                  <a:lnTo>
                    <a:pt x="25" y="755"/>
                  </a:lnTo>
                  <a:lnTo>
                    <a:pt x="74" y="585"/>
                  </a:lnTo>
                  <a:lnTo>
                    <a:pt x="147" y="414"/>
                  </a:lnTo>
                  <a:lnTo>
                    <a:pt x="244" y="268"/>
                  </a:lnTo>
                  <a:lnTo>
                    <a:pt x="391" y="171"/>
                  </a:lnTo>
                  <a:lnTo>
                    <a:pt x="537" y="73"/>
                  </a:lnTo>
                  <a:lnTo>
                    <a:pt x="707" y="25"/>
                  </a:lnTo>
                  <a:lnTo>
                    <a:pt x="878" y="0"/>
                  </a:lnTo>
                  <a:lnTo>
                    <a:pt x="878"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4;p38">
              <a:extLst>
                <a:ext uri="{FF2B5EF4-FFF2-40B4-BE49-F238E27FC236}">
                  <a16:creationId xmlns:a16="http://schemas.microsoft.com/office/drawing/2014/main" id="{4414195B-813F-4346-85D8-9874C2230797}"/>
                </a:ext>
              </a:extLst>
            </p:cNvPr>
            <p:cNvSpPr/>
            <p:nvPr/>
          </p:nvSpPr>
          <p:spPr>
            <a:xfrm>
              <a:off x="1369600" y="2604200"/>
              <a:ext cx="199750" cy="40825"/>
            </a:xfrm>
            <a:custGeom>
              <a:avLst/>
              <a:gdLst/>
              <a:ahLst/>
              <a:cxnLst/>
              <a:rect l="l" t="t" r="r" b="b"/>
              <a:pathLst>
                <a:path w="7990" h="1633" fill="none" extrusionOk="0">
                  <a:moveTo>
                    <a:pt x="7989" y="0"/>
                  </a:moveTo>
                  <a:lnTo>
                    <a:pt x="7989" y="0"/>
                  </a:lnTo>
                  <a:lnTo>
                    <a:pt x="7575" y="366"/>
                  </a:lnTo>
                  <a:lnTo>
                    <a:pt x="7137" y="707"/>
                  </a:lnTo>
                  <a:lnTo>
                    <a:pt x="6650" y="975"/>
                  </a:lnTo>
                  <a:lnTo>
                    <a:pt x="6163" y="1218"/>
                  </a:lnTo>
                  <a:lnTo>
                    <a:pt x="5627" y="1389"/>
                  </a:lnTo>
                  <a:lnTo>
                    <a:pt x="5115" y="1535"/>
                  </a:lnTo>
                  <a:lnTo>
                    <a:pt x="4555" y="1608"/>
                  </a:lnTo>
                  <a:lnTo>
                    <a:pt x="3995" y="1632"/>
                  </a:lnTo>
                  <a:lnTo>
                    <a:pt x="3995" y="1632"/>
                  </a:lnTo>
                  <a:lnTo>
                    <a:pt x="3435" y="1608"/>
                  </a:lnTo>
                  <a:lnTo>
                    <a:pt x="2875" y="1535"/>
                  </a:lnTo>
                  <a:lnTo>
                    <a:pt x="2363" y="1389"/>
                  </a:lnTo>
                  <a:lnTo>
                    <a:pt x="1828" y="1218"/>
                  </a:lnTo>
                  <a:lnTo>
                    <a:pt x="1340" y="975"/>
                  </a:lnTo>
                  <a:lnTo>
                    <a:pt x="853" y="707"/>
                  </a:lnTo>
                  <a:lnTo>
                    <a:pt x="415" y="366"/>
                  </a:lnTo>
                  <a:lnTo>
                    <a:pt x="1"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lide 8">
            <a:hlinkClick r:id="" action="ppaction://media"/>
            <a:extLst>
              <a:ext uri="{FF2B5EF4-FFF2-40B4-BE49-F238E27FC236}">
                <a16:creationId xmlns:a16="http://schemas.microsoft.com/office/drawing/2014/main" id="{92C04FBC-2E45-4B3F-9903-77268934B4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804" y="74658"/>
            <a:ext cx="621792" cy="621792"/>
          </a:xfrm>
          <a:prstGeom prst="rect">
            <a:avLst/>
          </a:prstGeom>
        </p:spPr>
      </p:pic>
    </p:spTree>
    <p:extLst>
      <p:ext uri="{BB962C8B-B14F-4D97-AF65-F5344CB8AC3E}">
        <p14:creationId xmlns:p14="http://schemas.microsoft.com/office/powerpoint/2010/main" val="211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Relationship With Family Members</a:t>
            </a:r>
            <a:endParaRPr dirty="0"/>
          </a:p>
        </p:txBody>
      </p:sp>
      <p:sp>
        <p:nvSpPr>
          <p:cNvPr id="110" name="Google Shape;110;p18"/>
          <p:cNvSpPr txBox="1">
            <a:spLocks noGrp="1"/>
          </p:cNvSpPr>
          <p:nvPr>
            <p:ph type="body" idx="1"/>
          </p:nvPr>
        </p:nvSpPr>
        <p:spPr>
          <a:prstGeom prst="rect">
            <a:avLst/>
          </a:prstGeom>
        </p:spPr>
        <p:txBody>
          <a:bodyPr spcFirstLastPara="1" wrap="square" lIns="0" tIns="0" rIns="0" bIns="0" anchor="t" anchorCtr="0">
            <a:noAutofit/>
          </a:bodyPr>
          <a:lstStyle/>
          <a:p>
            <a:pPr marL="320040" lvl="0" indent="-355600" algn="l" rtl="0">
              <a:spcBef>
                <a:spcPts val="0"/>
              </a:spcBef>
              <a:spcAft>
                <a:spcPts val="0"/>
              </a:spcAft>
              <a:buSzPts val="2000"/>
              <a:buChar char="▫"/>
            </a:pPr>
            <a:r>
              <a:rPr lang="en-US" dirty="0"/>
              <a:t>Family members are international students’ main support</a:t>
            </a:r>
          </a:p>
          <a:p>
            <a:pPr marL="320040" lvl="0" indent="-355600" algn="l" rtl="0">
              <a:spcBef>
                <a:spcPts val="0"/>
              </a:spcBef>
              <a:spcAft>
                <a:spcPts val="0"/>
              </a:spcAft>
              <a:buSzPts val="2000"/>
              <a:buChar char="▫"/>
            </a:pPr>
            <a:r>
              <a:rPr lang="en-US" dirty="0"/>
              <a:t>Community support and pressure</a:t>
            </a:r>
          </a:p>
          <a:p>
            <a:pPr marL="320040" lvl="0" indent="-355600" algn="l" rtl="0">
              <a:spcBef>
                <a:spcPts val="0"/>
              </a:spcBef>
              <a:spcAft>
                <a:spcPts val="0"/>
              </a:spcAft>
              <a:buSzPts val="2000"/>
              <a:buChar char="▫"/>
            </a:pPr>
            <a:r>
              <a:rPr lang="en-US" dirty="0"/>
              <a:t>Social media </a:t>
            </a:r>
          </a:p>
          <a:p>
            <a:pPr marL="777240" lvl="1">
              <a:spcBef>
                <a:spcPts val="0"/>
              </a:spcBef>
              <a:buChar char="▫"/>
            </a:pPr>
            <a:r>
              <a:rPr lang="en-US" dirty="0"/>
              <a:t>Unites and stabilizes students</a:t>
            </a:r>
          </a:p>
          <a:p>
            <a:pPr marL="777240" lvl="1">
              <a:spcBef>
                <a:spcPts val="0"/>
              </a:spcBef>
              <a:buChar char="▫"/>
            </a:pPr>
            <a:r>
              <a:rPr lang="en-US" dirty="0"/>
              <a:t>Increased anonymity and frequency of racist events</a:t>
            </a:r>
          </a:p>
        </p:txBody>
      </p:sp>
      <p:sp>
        <p:nvSpPr>
          <p:cNvPr id="111" name="Google Shape;111;p18"/>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grpSp>
        <p:nvGrpSpPr>
          <p:cNvPr id="11" name="Google Shape;618;p38">
            <a:extLst>
              <a:ext uri="{FF2B5EF4-FFF2-40B4-BE49-F238E27FC236}">
                <a16:creationId xmlns:a16="http://schemas.microsoft.com/office/drawing/2014/main" id="{88E0A89A-175F-4381-AD7C-843ECC96F0F7}"/>
              </a:ext>
            </a:extLst>
          </p:cNvPr>
          <p:cNvGrpSpPr/>
          <p:nvPr/>
        </p:nvGrpSpPr>
        <p:grpSpPr>
          <a:xfrm>
            <a:off x="455700" y="3754231"/>
            <a:ext cx="933519" cy="933519"/>
            <a:chOff x="5941025" y="3634400"/>
            <a:chExt cx="467650" cy="467650"/>
          </a:xfrm>
        </p:grpSpPr>
        <p:sp>
          <p:nvSpPr>
            <p:cNvPr id="12" name="Google Shape;619;p38">
              <a:extLst>
                <a:ext uri="{FF2B5EF4-FFF2-40B4-BE49-F238E27FC236}">
                  <a16:creationId xmlns:a16="http://schemas.microsoft.com/office/drawing/2014/main" id="{5DCDE36B-6E2C-40DF-A521-B790DC11F820}"/>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20;p38">
              <a:extLst>
                <a:ext uri="{FF2B5EF4-FFF2-40B4-BE49-F238E27FC236}">
                  <a16:creationId xmlns:a16="http://schemas.microsoft.com/office/drawing/2014/main" id="{15257A98-D304-42B0-83FF-D25843687BF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21;p38">
              <a:extLst>
                <a:ext uri="{FF2B5EF4-FFF2-40B4-BE49-F238E27FC236}">
                  <a16:creationId xmlns:a16="http://schemas.microsoft.com/office/drawing/2014/main" id="{BBFE22F0-0F39-4B96-95DE-098C4569BC30}"/>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2;p38">
              <a:extLst>
                <a:ext uri="{FF2B5EF4-FFF2-40B4-BE49-F238E27FC236}">
                  <a16:creationId xmlns:a16="http://schemas.microsoft.com/office/drawing/2014/main" id="{F37E4DCA-E118-4B00-A364-F494EB056B8C}"/>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23;p38">
              <a:extLst>
                <a:ext uri="{FF2B5EF4-FFF2-40B4-BE49-F238E27FC236}">
                  <a16:creationId xmlns:a16="http://schemas.microsoft.com/office/drawing/2014/main" id="{0EDE4020-6917-4406-AA5A-208901036099}"/>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24;p38">
              <a:extLst>
                <a:ext uri="{FF2B5EF4-FFF2-40B4-BE49-F238E27FC236}">
                  <a16:creationId xmlns:a16="http://schemas.microsoft.com/office/drawing/2014/main" id="{5861A9DB-5D4D-4918-8687-50A78ABB4E89}"/>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lide 9">
            <a:hlinkClick r:id="" action="ppaction://media"/>
            <a:extLst>
              <a:ext uri="{FF2B5EF4-FFF2-40B4-BE49-F238E27FC236}">
                <a16:creationId xmlns:a16="http://schemas.microsoft.com/office/drawing/2014/main" id="{A87EDABE-090D-4C16-A009-71B1603D3E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804" y="92592"/>
            <a:ext cx="621792" cy="621792"/>
          </a:xfrm>
          <a:prstGeom prst="rect">
            <a:avLst/>
          </a:prstGeom>
        </p:spPr>
      </p:pic>
    </p:spTree>
    <p:extLst>
      <p:ext uri="{BB962C8B-B14F-4D97-AF65-F5344CB8AC3E}">
        <p14:creationId xmlns:p14="http://schemas.microsoft.com/office/powerpoint/2010/main" val="16187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ulina template">
  <a:themeElements>
    <a:clrScheme name="Custom 347">
      <a:dk1>
        <a:srgbClr val="756F6F"/>
      </a:dk1>
      <a:lt1>
        <a:srgbClr val="FFFFFF"/>
      </a:lt1>
      <a:dk2>
        <a:srgbClr val="A8A09D"/>
      </a:dk2>
      <a:lt2>
        <a:srgbClr val="F5F1F0"/>
      </a:lt2>
      <a:accent1>
        <a:srgbClr val="AD9B91"/>
      </a:accent1>
      <a:accent2>
        <a:srgbClr val="E2D1C2"/>
      </a:accent2>
      <a:accent3>
        <a:srgbClr val="C4CBBF"/>
      </a:accent3>
      <a:accent4>
        <a:srgbClr val="BFC8CB"/>
      </a:accent4>
      <a:accent5>
        <a:srgbClr val="E9DBDB"/>
      </a:accent5>
      <a:accent6>
        <a:srgbClr val="C5C4BF"/>
      </a:accent6>
      <a:hlink>
        <a:srgbClr val="413A3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aulina · SlidesCarnival" id="{E8991F9E-FB10-495C-95F0-212186715A41}" vid="{07C29DCD-11EC-4193-8970-4C01735AB79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TotalTime>
  <Words>1232</Words>
  <Application>Microsoft Office PowerPoint</Application>
  <PresentationFormat>On-screen Show (16:9)</PresentationFormat>
  <Paragraphs>158</Paragraphs>
  <Slides>26</Slides>
  <Notes>26</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Inria Serif Light</vt:lpstr>
      <vt:lpstr>Inria Serif</vt:lpstr>
      <vt:lpstr>Playfair Display Regular</vt:lpstr>
      <vt:lpstr>Playfair Display</vt:lpstr>
      <vt:lpstr>Paulina template</vt:lpstr>
      <vt:lpstr>International Student Engagement:</vt:lpstr>
      <vt:lpstr>Overview &amp; Purpose</vt:lpstr>
      <vt:lpstr>PowerPoint Presentation</vt:lpstr>
      <vt:lpstr>Overview &amp; Purpose</vt:lpstr>
      <vt:lpstr>How do the authors convey their purpose?</vt:lpstr>
      <vt:lpstr>Curricular Experiences</vt:lpstr>
      <vt:lpstr>Cocurricular Experiences</vt:lpstr>
      <vt:lpstr>Role of Friendship Networks</vt:lpstr>
      <vt:lpstr>Relationship With Family Members</vt:lpstr>
      <vt:lpstr>Campus Contexts That Foster a Sense of Belonging</vt:lpstr>
      <vt:lpstr>PowerPoint Presentation</vt:lpstr>
      <vt:lpstr>Five Divides</vt:lpstr>
      <vt:lpstr>Racisism &amp; Safety</vt:lpstr>
      <vt:lpstr>Experiences with Racism</vt:lpstr>
      <vt:lpstr>Recommendations</vt:lpstr>
      <vt:lpstr>My Response &amp; Analysis</vt:lpstr>
      <vt:lpstr>Why This Book is so Compelling</vt:lpstr>
      <vt:lpstr>$45 Billion</vt:lpstr>
      <vt:lpstr>International Student Growth</vt:lpstr>
      <vt:lpstr>International Student Enrollment Trends</vt:lpstr>
      <vt:lpstr>International Student Diversity</vt:lpstr>
      <vt:lpstr>Intended Audience</vt:lpstr>
      <vt:lpstr>International Student Advisers</vt:lpstr>
      <vt:lpstr>Questions</vt:lpstr>
      <vt:lpstr>Further 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Emily Lane</dc:creator>
  <cp:lastModifiedBy>Emily Lane</cp:lastModifiedBy>
  <cp:revision>51</cp:revision>
  <cp:lastPrinted>2020-12-06T12:59:42Z</cp:lastPrinted>
  <dcterms:modified xsi:type="dcterms:W3CDTF">2020-12-06T16:51:45Z</dcterms:modified>
</cp:coreProperties>
</file>